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y="5143500" cx="9144000"/>
  <p:notesSz cx="6858000" cy="9144000"/>
  <p:embeddedFontLst>
    <p:embeddedFont>
      <p:font typeface="IBM Plex Sans"/>
      <p:regular r:id="rId56"/>
      <p:bold r:id="rId57"/>
      <p:italic r:id="rId58"/>
      <p:boldItalic r:id="rId59"/>
    </p:embeddedFont>
    <p:embeddedFont>
      <p:font typeface="Inter Light"/>
      <p:regular r:id="rId60"/>
      <p:bold r:id="rId61"/>
    </p:embeddedFont>
    <p:embeddedFont>
      <p:font typeface="Red Hat Display Black"/>
      <p:bold r:id="rId62"/>
      <p:boldItalic r:id="rId63"/>
    </p:embeddedFont>
    <p:embeddedFont>
      <p:font typeface="Inter"/>
      <p:regular r:id="rId64"/>
      <p:bold r:id="rId65"/>
    </p:embeddedFont>
    <p:embeddedFont>
      <p:font typeface="Poppins"/>
      <p:regular r:id="rId66"/>
      <p:bold r:id="rId67"/>
      <p:italic r:id="rId68"/>
      <p:boldItalic r:id="rId69"/>
    </p:embeddedFont>
    <p:embeddedFont>
      <p:font typeface="IBM Plex Sans Medium"/>
      <p:regular r:id="rId70"/>
      <p:bold r:id="rId71"/>
      <p:italic r:id="rId72"/>
      <p:boldItalic r:id="rId73"/>
    </p:embeddedFont>
    <p:embeddedFont>
      <p:font typeface="Inter ExtraBold"/>
      <p:bold r:id="rId74"/>
    </p:embeddedFont>
    <p:embeddedFont>
      <p:font typeface="Red Hat Display"/>
      <p:regular r:id="rId75"/>
      <p:bold r:id="rId76"/>
      <p:italic r:id="rId77"/>
      <p:boldItalic r:id="rId78"/>
    </p:embeddedFont>
    <p:embeddedFont>
      <p:font typeface="Albert Sans"/>
      <p:regular r:id="rId79"/>
      <p:bold r:id="rId80"/>
      <p:italic r:id="rId81"/>
      <p:boldItalic r:id="rId82"/>
    </p:embeddedFont>
    <p:embeddedFont>
      <p:font typeface="Red Hat Display Light"/>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7" roundtripDataSignature="AMtx7mgduKi1ERYiHjcOgSSgFAUxldZ2n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Marko Prljić"/>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63F337-50D8-448E-BF7D-D2E73C9ECBCD}">
  <a:tblStyle styleId="{5A63F337-50D8-448E-BF7D-D2E73C9ECBCD}"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RedHatDisplayLight-bold.fntdata"/><Relationship Id="rId83" Type="http://schemas.openxmlformats.org/officeDocument/2006/relationships/font" Target="fonts/RedHatDisplayLight-regular.fntdata"/><Relationship Id="rId42" Type="http://schemas.openxmlformats.org/officeDocument/2006/relationships/slide" Target="slides/slide35.xml"/><Relationship Id="rId86" Type="http://schemas.openxmlformats.org/officeDocument/2006/relationships/font" Target="fonts/RedHatDisplayLight-boldItalic.fntdata"/><Relationship Id="rId41" Type="http://schemas.openxmlformats.org/officeDocument/2006/relationships/slide" Target="slides/slide34.xml"/><Relationship Id="rId85" Type="http://schemas.openxmlformats.org/officeDocument/2006/relationships/font" Target="fonts/RedHatDisplayLight-italic.fntdata"/><Relationship Id="rId44" Type="http://schemas.openxmlformats.org/officeDocument/2006/relationships/slide" Target="slides/slide37.xml"/><Relationship Id="rId43" Type="http://schemas.openxmlformats.org/officeDocument/2006/relationships/slide" Target="slides/slide36.xml"/><Relationship Id="rId87" Type="http://customschemas.google.com/relationships/presentationmetadata" Target="metadata"/><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lbertSans-bold.fntdata"/><Relationship Id="rId82" Type="http://schemas.openxmlformats.org/officeDocument/2006/relationships/font" Target="fonts/AlbertSans-boldItalic.fntdata"/><Relationship Id="rId81" Type="http://schemas.openxmlformats.org/officeDocument/2006/relationships/font" Target="fonts/Albert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BMPlexSansMedium-boldItalic.fntdata"/><Relationship Id="rId72" Type="http://schemas.openxmlformats.org/officeDocument/2006/relationships/font" Target="fonts/IBMPlexSansMedium-italic.fntdata"/><Relationship Id="rId31" Type="http://schemas.openxmlformats.org/officeDocument/2006/relationships/slide" Target="slides/slide24.xml"/><Relationship Id="rId75" Type="http://schemas.openxmlformats.org/officeDocument/2006/relationships/font" Target="fonts/RedHatDisplay-regular.fntdata"/><Relationship Id="rId30" Type="http://schemas.openxmlformats.org/officeDocument/2006/relationships/slide" Target="slides/slide23.xml"/><Relationship Id="rId74" Type="http://schemas.openxmlformats.org/officeDocument/2006/relationships/font" Target="fonts/InterExtraBold-bold.fntdata"/><Relationship Id="rId33" Type="http://schemas.openxmlformats.org/officeDocument/2006/relationships/slide" Target="slides/slide26.xml"/><Relationship Id="rId77" Type="http://schemas.openxmlformats.org/officeDocument/2006/relationships/font" Target="fonts/RedHatDisplay-italic.fntdata"/><Relationship Id="rId32" Type="http://schemas.openxmlformats.org/officeDocument/2006/relationships/slide" Target="slides/slide25.xml"/><Relationship Id="rId76" Type="http://schemas.openxmlformats.org/officeDocument/2006/relationships/font" Target="fonts/RedHatDisplay-bold.fntdata"/><Relationship Id="rId35" Type="http://schemas.openxmlformats.org/officeDocument/2006/relationships/slide" Target="slides/slide28.xml"/><Relationship Id="rId79" Type="http://schemas.openxmlformats.org/officeDocument/2006/relationships/font" Target="fonts/AlbertSans-regular.fntdata"/><Relationship Id="rId34" Type="http://schemas.openxmlformats.org/officeDocument/2006/relationships/slide" Target="slides/slide27.xml"/><Relationship Id="rId78" Type="http://schemas.openxmlformats.org/officeDocument/2006/relationships/font" Target="fonts/RedHatDisplay-boldItalic.fntdata"/><Relationship Id="rId71" Type="http://schemas.openxmlformats.org/officeDocument/2006/relationships/font" Target="fonts/IBMPlexSansMedium-bold.fntdata"/><Relationship Id="rId70" Type="http://schemas.openxmlformats.org/officeDocument/2006/relationships/font" Target="fonts/IBMPlexSansMedium-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edHatDisplayBlack-bold.fntdata"/><Relationship Id="rId61" Type="http://schemas.openxmlformats.org/officeDocument/2006/relationships/font" Target="fonts/InterLight-bold.fntdata"/><Relationship Id="rId20" Type="http://schemas.openxmlformats.org/officeDocument/2006/relationships/slide" Target="slides/slide13.xml"/><Relationship Id="rId64" Type="http://schemas.openxmlformats.org/officeDocument/2006/relationships/font" Target="fonts/Inter-regular.fntdata"/><Relationship Id="rId63" Type="http://schemas.openxmlformats.org/officeDocument/2006/relationships/font" Target="fonts/RedHatDisplayBlack-boldItalic.fntdata"/><Relationship Id="rId22" Type="http://schemas.openxmlformats.org/officeDocument/2006/relationships/slide" Target="slides/slide15.xml"/><Relationship Id="rId66" Type="http://schemas.openxmlformats.org/officeDocument/2006/relationships/font" Target="fonts/Poppins-regular.fntdata"/><Relationship Id="rId21" Type="http://schemas.openxmlformats.org/officeDocument/2006/relationships/slide" Target="slides/slide14.xml"/><Relationship Id="rId65" Type="http://schemas.openxmlformats.org/officeDocument/2006/relationships/font" Target="fonts/Inter-bold.fntdata"/><Relationship Id="rId24" Type="http://schemas.openxmlformats.org/officeDocument/2006/relationships/slide" Target="slides/slide17.xml"/><Relationship Id="rId68" Type="http://schemas.openxmlformats.org/officeDocument/2006/relationships/font" Target="fonts/Poppins-italic.fntdata"/><Relationship Id="rId23" Type="http://schemas.openxmlformats.org/officeDocument/2006/relationships/slide" Target="slides/slide16.xml"/><Relationship Id="rId67" Type="http://schemas.openxmlformats.org/officeDocument/2006/relationships/font" Target="fonts/Poppins-bold.fntdata"/><Relationship Id="rId60" Type="http://schemas.openxmlformats.org/officeDocument/2006/relationships/font" Target="fonts/InterLight-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oppins-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IBMPlexSans-bold.fntdata"/><Relationship Id="rId12" Type="http://schemas.openxmlformats.org/officeDocument/2006/relationships/slide" Target="slides/slide5.xml"/><Relationship Id="rId56" Type="http://schemas.openxmlformats.org/officeDocument/2006/relationships/font" Target="fonts/IBMPlexSans-regular.fntdata"/><Relationship Id="rId15" Type="http://schemas.openxmlformats.org/officeDocument/2006/relationships/slide" Target="slides/slide8.xml"/><Relationship Id="rId59" Type="http://schemas.openxmlformats.org/officeDocument/2006/relationships/font" Target="fonts/IBMPlexSans-boldItalic.fntdata"/><Relationship Id="rId14" Type="http://schemas.openxmlformats.org/officeDocument/2006/relationships/slide" Target="slides/slide7.xml"/><Relationship Id="rId58" Type="http://schemas.openxmlformats.org/officeDocument/2006/relationships/font" Target="fonts/IBMPlexSans-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7-03T13:28:55.088">
    <p:pos x="6000" y="0"/>
    <p:text>@tosin880@gmail.com Shouldn't we state the business and customer goals?</p:text>
    <p:extLst>
      <p:ext uri="{C676402C-5697-4E1C-873F-D02D1690AC5C}">
        <p15:threadingInfo timeZoneBias="0"/>
      </p:ext>
      <p:ext uri="http://customooxmlschemas.google.com/">
        <go:slidesCustomData xmlns:go="http://customooxmlschemas.google.com/" commentPostId="AAAA0PB-Iwo"/>
      </p:ext>
    </p:extLst>
  </p:cm>
</p:cmLst>
</file>

<file path=ppt/media/image1.jpg>
</file>

<file path=ppt/media/image10.png>
</file>

<file path=ppt/media/image12.png>
</file>

<file path=ppt/media/image13.png>
</file>

<file path=ppt/media/image14.png>
</file>

<file path=ppt/media/image15.pn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d57524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25d575245e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a11f75f9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3a11f75f95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78d70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5db78d70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6c901fe1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56c901fe12_2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6c901fe12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56c901fe12_2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db78d700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5db78d700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6c901fe12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56c901fe12_2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82016d45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582016d458_0_1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82016d45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2582016d45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b193e0fc2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2b193e0fc2f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3bd825c301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3bd825c301_1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6c901fe1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56c901fe12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5db78d700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5db78d7008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3bd825c30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3bd825c301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5a75c588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b5a75c5887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db78d7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25db78d7008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82016d4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582016d45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5db78d700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25db78d7008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582016d45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582016d458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5db78d70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5db78d7008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b5a75c588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2b5a75c5887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b193e0fc2f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2b193e0fc2f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d575245e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5d575245e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582016d4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2582016d458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b193e0fc2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2b193e0fc2f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b193e0fc2f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b193e0fc2f_0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5db78d700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25db78d7008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b193e0fc2f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2b193e0fc2f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b5a75c588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2b5a75c5887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b5a75c588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2b5a75c5887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b5a75c588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2b5a75c5887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b193e0fc2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2b193e0fc2f_0_1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b193e0fc2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g2b193e0fc2f_0_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6c901fe12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56c901fe12_2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5db78d700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g25db78d7008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58a794ab9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258a794ab94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5db78d700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25db78d7008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5846ef974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g25846ef974c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5db78d700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25db78d700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56c901fe12_2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256c901fe12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3a11f75f9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23a11f75f95_0_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3a11f75f9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23a11f75f95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5db78d700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g25db78d7008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a11f75f9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3a11f75f95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11f75f9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3a11f75f95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a11f75f95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3a11f75f95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11f75f9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3a11f75f95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a11f75f9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3a11f75f95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4.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1">
  <p:cSld name="SECTION_HEADER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g256c901fe12_2_4"/>
          <p:cNvSpPr txBox="1"/>
          <p:nvPr>
            <p:ph type="title"/>
          </p:nvPr>
        </p:nvSpPr>
        <p:spPr>
          <a:xfrm>
            <a:off x="311700" y="997175"/>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g256c901fe12_2_4"/>
          <p:cNvSpPr txBox="1"/>
          <p:nvPr>
            <p:ph idx="1" type="subTitle"/>
          </p:nvPr>
        </p:nvSpPr>
        <p:spPr>
          <a:xfrm>
            <a:off x="366625" y="2046425"/>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56c901fe12_2_4"/>
          <p:cNvSpPr txBox="1"/>
          <p:nvPr>
            <p:ph idx="2" type="title"/>
          </p:nvPr>
        </p:nvSpPr>
        <p:spPr>
          <a:xfrm>
            <a:off x="339163" y="2832050"/>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 name="Google Shape;13;g256c901fe12_2_4"/>
          <p:cNvSpPr txBox="1"/>
          <p:nvPr>
            <p:ph idx="3" type="subTitle"/>
          </p:nvPr>
        </p:nvSpPr>
        <p:spPr>
          <a:xfrm>
            <a:off x="394088" y="3881300"/>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g256c901fe12_2_4"/>
          <p:cNvSpPr txBox="1"/>
          <p:nvPr>
            <p:ph idx="4" type="subTitle"/>
          </p:nvPr>
        </p:nvSpPr>
        <p:spPr>
          <a:xfrm>
            <a:off x="394100" y="44368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5" name="Google Shape;15;g256c901fe12_2_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256c901fe12_2_4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g256c901fe12_2_4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g256c901fe12_2_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g256c901fe12_2_4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1" name="Google Shape;51;g256c901fe12_2_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6c901fe12_2_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4" name="Google Shape;54;g256c901fe12_2_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256c901fe12_2_4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g256c901fe12_2_4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8" name="Google Shape;58;g256c901fe12_2_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g256c901fe12_2_53"/>
          <p:cNvSpPr txBox="1"/>
          <p:nvPr>
            <p:ph type="ctrTitle"/>
          </p:nvPr>
        </p:nvSpPr>
        <p:spPr>
          <a:xfrm>
            <a:off x="249900" y="1617200"/>
            <a:ext cx="8520600" cy="17580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5200"/>
              <a:buFont typeface="Red Hat Display Black"/>
              <a:buNone/>
              <a:defRPr sz="52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g256c901fe12_2_53"/>
          <p:cNvSpPr txBox="1"/>
          <p:nvPr>
            <p:ph idx="1" type="subTitle"/>
          </p:nvPr>
        </p:nvSpPr>
        <p:spPr>
          <a:xfrm>
            <a:off x="249900" y="3335425"/>
            <a:ext cx="8520600" cy="42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600"/>
              <a:buFont typeface="Red Hat Display Light"/>
              <a:buNone/>
              <a:defRPr sz="1600">
                <a:solidFill>
                  <a:schemeClr val="dk1"/>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g256c901fe12_2_53"/>
          <p:cNvSpPr txBox="1"/>
          <p:nvPr>
            <p:ph idx="2" type="subTitle"/>
          </p:nvPr>
        </p:nvSpPr>
        <p:spPr>
          <a:xfrm>
            <a:off x="552700" y="39561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63" name="Google Shape;63;g256c901fe12_2_53"/>
          <p:cNvSpPr txBox="1"/>
          <p:nvPr>
            <p:ph idx="3" type="subTitle"/>
          </p:nvPr>
        </p:nvSpPr>
        <p:spPr>
          <a:xfrm>
            <a:off x="552700" y="4319375"/>
            <a:ext cx="5530800" cy="343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pic>
        <p:nvPicPr>
          <p:cNvPr id="64" name="Google Shape;64;g256c901fe12_2_53"/>
          <p:cNvPicPr preferRelativeResize="0"/>
          <p:nvPr/>
        </p:nvPicPr>
        <p:blipFill rotWithShape="1">
          <a:blip r:embed="rId3">
            <a:alphaModFix/>
          </a:blip>
          <a:srcRect b="0" l="0" r="0" t="0"/>
          <a:stretch/>
        </p:blipFill>
        <p:spPr>
          <a:xfrm>
            <a:off x="364125" y="4011950"/>
            <a:ext cx="169180" cy="169180"/>
          </a:xfrm>
          <a:prstGeom prst="rect">
            <a:avLst/>
          </a:prstGeom>
          <a:noFill/>
          <a:ln>
            <a:noFill/>
          </a:ln>
        </p:spPr>
      </p:pic>
      <p:pic>
        <p:nvPicPr>
          <p:cNvPr id="65" name="Google Shape;65;g256c901fe12_2_53"/>
          <p:cNvPicPr preferRelativeResize="0"/>
          <p:nvPr/>
        </p:nvPicPr>
        <p:blipFill rotWithShape="1">
          <a:blip r:embed="rId4">
            <a:alphaModFix/>
          </a:blip>
          <a:srcRect b="0" l="0" r="0" t="0"/>
          <a:stretch/>
        </p:blipFill>
        <p:spPr>
          <a:xfrm>
            <a:off x="164462" y="4396625"/>
            <a:ext cx="488643" cy="169180"/>
          </a:xfrm>
          <a:prstGeom prst="rect">
            <a:avLst/>
          </a:prstGeom>
          <a:noFill/>
          <a:ln>
            <a:noFill/>
          </a:ln>
        </p:spPr>
      </p:pic>
      <p:sp>
        <p:nvSpPr>
          <p:cNvPr id="66" name="Google Shape;66;g256c901fe12_2_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g256c901fe12_2_11"/>
          <p:cNvSpPr txBox="1"/>
          <p:nvPr/>
        </p:nvSpPr>
        <p:spPr>
          <a:xfrm>
            <a:off x="77650" y="4780725"/>
            <a:ext cx="1894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700"/>
              <a:buFont typeface="Arial"/>
              <a:buNone/>
            </a:pPr>
            <a:r>
              <a:rPr b="1" i="0" lang="en" sz="700" u="none" cap="none" strike="noStrike">
                <a:solidFill>
                  <a:schemeClr val="dk1"/>
                </a:solidFill>
                <a:latin typeface="IBM Plex Sans"/>
                <a:ea typeface="IBM Plex Sans"/>
                <a:cs typeface="IBM Plex Sans"/>
                <a:sym typeface="IBM Plex Sans"/>
              </a:rPr>
              <a:t>A</a:t>
            </a:r>
            <a:r>
              <a:rPr b="1" lang="en" sz="700">
                <a:solidFill>
                  <a:schemeClr val="dk1"/>
                </a:solidFill>
                <a:latin typeface="IBM Plex Sans"/>
                <a:ea typeface="IBM Plex Sans"/>
                <a:cs typeface="IBM Plex Sans"/>
                <a:sym typeface="IBM Plex Sans"/>
              </a:rPr>
              <a:t>LCHEMIX </a:t>
            </a:r>
            <a:r>
              <a:rPr b="1" i="0" lang="en" sz="700" u="none" cap="none" strike="noStrike">
                <a:solidFill>
                  <a:schemeClr val="dk1"/>
                </a:solidFill>
                <a:latin typeface="IBM Plex Sans"/>
                <a:ea typeface="IBM Plex Sans"/>
                <a:cs typeface="IBM Plex Sans"/>
                <a:sym typeface="IBM Plex Sans"/>
              </a:rPr>
              <a:t>FINANCE</a:t>
            </a:r>
            <a:r>
              <a:rPr b="0" i="0" lang="en" sz="700" u="none" cap="none" strike="noStrike">
                <a:solidFill>
                  <a:schemeClr val="dk1"/>
                </a:solidFill>
                <a:latin typeface="IBM Plex Sans"/>
                <a:ea typeface="IBM Plex Sans"/>
                <a:cs typeface="IBM Plex Sans"/>
                <a:sym typeface="IBM Plex Sans"/>
              </a:rPr>
              <a:t> UX AUDIT REPORT</a:t>
            </a:r>
            <a:endParaRPr b="0" i="0" sz="700" u="none" cap="none" strike="noStrike">
              <a:solidFill>
                <a:schemeClr val="dk1"/>
              </a:solidFill>
              <a:latin typeface="IBM Plex Sans"/>
              <a:ea typeface="IBM Plex Sans"/>
              <a:cs typeface="IBM Plex Sans"/>
              <a:sym typeface="IBM Plex Sans"/>
            </a:endParaRPr>
          </a:p>
        </p:txBody>
      </p:sp>
      <p:cxnSp>
        <p:nvCxnSpPr>
          <p:cNvPr id="18" name="Google Shape;18;g256c901fe12_2_11"/>
          <p:cNvCxnSpPr/>
          <p:nvPr/>
        </p:nvCxnSpPr>
        <p:spPr>
          <a:xfrm>
            <a:off x="158825" y="4783775"/>
            <a:ext cx="8801400" cy="0"/>
          </a:xfrm>
          <a:prstGeom prst="straightConnector1">
            <a:avLst/>
          </a:prstGeom>
          <a:noFill/>
          <a:ln cap="flat" cmpd="sng" w="9525">
            <a:solidFill>
              <a:schemeClr val="dk2"/>
            </a:solidFill>
            <a:prstDash val="solid"/>
            <a:round/>
            <a:headEnd len="sm" w="sm" type="none"/>
            <a:tailEnd len="sm" w="sm" type="none"/>
          </a:ln>
        </p:spPr>
      </p:cxnSp>
      <p:pic>
        <p:nvPicPr>
          <p:cNvPr id="19" name="Google Shape;19;g256c901fe12_2_11"/>
          <p:cNvPicPr preferRelativeResize="0"/>
          <p:nvPr/>
        </p:nvPicPr>
        <p:blipFill rotWithShape="1">
          <a:blip r:embed="rId2">
            <a:alphaModFix/>
          </a:blip>
          <a:srcRect b="0" l="0" r="0" t="0"/>
          <a:stretch/>
        </p:blipFill>
        <p:spPr>
          <a:xfrm>
            <a:off x="8715325" y="4853675"/>
            <a:ext cx="244900" cy="146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g256c901fe12_2_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2" name="Google Shape;22;g256c901fe12_2_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 name="Google Shape;23;g256c901fe12_2_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56c901fe12_2_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g256c901fe12_2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256c901fe12_2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g256c901fe12_2_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0" name="Google Shape;30;g256c901fe12_2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56c901fe12_2_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g256c901fe12_2_2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g256c901fe12_2_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g256c901fe12_2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256c901fe12_2_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8" name="Google Shape;38;g256c901fe12_2_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g256c901fe12_2_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1" name="Google Shape;41;g256c901fe12_2_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2" name="Google Shape;42;g256c901fe12_2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256c901fe12_2_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5" name="Google Shape;45;g256c901fe12_2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56c901fe12_2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256c901fe12_2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256c901fe12_2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6.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hyperlink" Target="https://docs.google.com/spreadsheets/d/1k_Bp_AeOX7BdPYnSwHwJ_qXvdBD-COHd/edit?usp=sharing&amp;ouid=109083539198020209508&amp;rtpof=true&amp;sd=true" TargetMode="External"/><Relationship Id="rId4" Type="http://schemas.openxmlformats.org/officeDocument/2006/relationships/hyperlink" Target="https://docs.google.com/spreadsheets/d/1Ws92sUBuG1aMYX71BCiCqPrF-erq1q7C/edit?usp=sharing&amp;ouid=109083539198020209508&amp;rtpof=true&amp;sd=true" TargetMode="External"/><Relationship Id="rId5" Type="http://schemas.openxmlformats.org/officeDocument/2006/relationships/hyperlink" Target="https://airtable.com/appVRHRCUMJHAp9Iz/shr8jvPH1StDUN7tv"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12.png"/><Relationship Id="rId4" Type="http://schemas.openxmlformats.org/officeDocument/2006/relationships/hyperlink" Target="http://www.generalmagic.io" TargetMode="External"/><Relationship Id="rId5" Type="http://schemas.openxmlformats.org/officeDocument/2006/relationships/hyperlink" Target="https://twitter.com/Generalmagicio" TargetMode="External"/><Relationship Id="rId6" Type="http://schemas.openxmlformats.org/officeDocument/2006/relationships/image" Target="../media/image13.png"/><Relationship Id="rId7"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70" name="Shape 70"/>
        <p:cNvGrpSpPr/>
        <p:nvPr/>
      </p:nvGrpSpPr>
      <p:grpSpPr>
        <a:xfrm>
          <a:off x="0" y="0"/>
          <a:ext cx="0" cy="0"/>
          <a:chOff x="0" y="0"/>
          <a:chExt cx="0" cy="0"/>
        </a:xfrm>
      </p:grpSpPr>
      <p:pic>
        <p:nvPicPr>
          <p:cNvPr id="71" name="Google Shape;71;g25d575245ef_0_0"/>
          <p:cNvPicPr preferRelativeResize="0"/>
          <p:nvPr/>
        </p:nvPicPr>
        <p:blipFill rotWithShape="1">
          <a:blip r:embed="rId3">
            <a:alphaModFix/>
          </a:blip>
          <a:srcRect b="0" l="0" r="0" t="0"/>
          <a:stretch/>
        </p:blipFill>
        <p:spPr>
          <a:xfrm>
            <a:off x="252250" y="251050"/>
            <a:ext cx="965975" cy="479325"/>
          </a:xfrm>
          <a:prstGeom prst="rect">
            <a:avLst/>
          </a:prstGeom>
          <a:noFill/>
          <a:ln>
            <a:noFill/>
          </a:ln>
        </p:spPr>
      </p:pic>
      <p:pic>
        <p:nvPicPr>
          <p:cNvPr id="72" name="Google Shape;72;g25d575245ef_0_0"/>
          <p:cNvPicPr preferRelativeResize="0"/>
          <p:nvPr/>
        </p:nvPicPr>
        <p:blipFill rotWithShape="1">
          <a:blip r:embed="rId4">
            <a:alphaModFix/>
          </a:blip>
          <a:srcRect b="0" l="0" r="0" t="0"/>
          <a:stretch/>
        </p:blipFill>
        <p:spPr>
          <a:xfrm>
            <a:off x="5437055" y="0"/>
            <a:ext cx="3706944" cy="5143501"/>
          </a:xfrm>
          <a:prstGeom prst="rect">
            <a:avLst/>
          </a:prstGeom>
          <a:noFill/>
          <a:ln>
            <a:noFill/>
          </a:ln>
        </p:spPr>
      </p:pic>
      <p:pic>
        <p:nvPicPr>
          <p:cNvPr id="73" name="Google Shape;73;g25d575245ef_0_0"/>
          <p:cNvPicPr preferRelativeResize="0"/>
          <p:nvPr/>
        </p:nvPicPr>
        <p:blipFill rotWithShape="1">
          <a:blip r:embed="rId5">
            <a:alphaModFix/>
          </a:blip>
          <a:srcRect b="0" l="0" r="0" t="0"/>
          <a:stretch/>
        </p:blipFill>
        <p:spPr>
          <a:xfrm>
            <a:off x="0" y="3906367"/>
            <a:ext cx="5437051" cy="1237132"/>
          </a:xfrm>
          <a:prstGeom prst="rect">
            <a:avLst/>
          </a:prstGeom>
          <a:noFill/>
          <a:ln>
            <a:noFill/>
          </a:ln>
        </p:spPr>
      </p:pic>
      <p:sp>
        <p:nvSpPr>
          <p:cNvPr id="74" name="Google Shape;74;g25d575245ef_0_0"/>
          <p:cNvSpPr txBox="1"/>
          <p:nvPr/>
        </p:nvSpPr>
        <p:spPr>
          <a:xfrm>
            <a:off x="252250" y="1774675"/>
            <a:ext cx="2650800" cy="16992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100"/>
              <a:buFont typeface="Arial"/>
              <a:buNone/>
            </a:pPr>
            <a:r>
              <a:rPr b="0" i="0" lang="en" sz="4100" u="none" cap="none" strike="noStrike">
                <a:solidFill>
                  <a:schemeClr val="lt1"/>
                </a:solidFill>
                <a:latin typeface="Inter ExtraBold"/>
                <a:ea typeface="Inter ExtraBold"/>
                <a:cs typeface="Inter ExtraBold"/>
                <a:sym typeface="Inter ExtraBold"/>
              </a:rPr>
              <a:t>UX AUDIT REPORT</a:t>
            </a:r>
            <a:endParaRPr b="0" i="0" sz="4100" u="none" cap="none" strike="noStrike">
              <a:solidFill>
                <a:schemeClr val="lt1"/>
              </a:solidFill>
              <a:latin typeface="Inter ExtraBold"/>
              <a:ea typeface="Inter ExtraBold"/>
              <a:cs typeface="Inter ExtraBold"/>
              <a:sym typeface="Inter ExtraBold"/>
            </a:endParaRPr>
          </a:p>
        </p:txBody>
      </p:sp>
      <p:sp>
        <p:nvSpPr>
          <p:cNvPr id="75" name="Google Shape;75;g25d575245ef_0_0"/>
          <p:cNvSpPr txBox="1"/>
          <p:nvPr/>
        </p:nvSpPr>
        <p:spPr>
          <a:xfrm>
            <a:off x="252250" y="3337750"/>
            <a:ext cx="1884000" cy="438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50"/>
              <a:buFont typeface="Arial"/>
              <a:buNone/>
            </a:pPr>
            <a:r>
              <a:rPr b="0" i="0" lang="en" sz="1650" u="none" cap="none" strike="noStrike">
                <a:solidFill>
                  <a:srgbClr val="B78CF8"/>
                </a:solidFill>
                <a:latin typeface="IBM Plex Sans"/>
                <a:ea typeface="IBM Plex Sans"/>
                <a:cs typeface="IBM Plex Sans"/>
                <a:sym typeface="IBM Plex Sans"/>
              </a:rPr>
              <a:t>JANUARY 2024</a:t>
            </a:r>
            <a:endParaRPr b="0" i="0" sz="1650" u="none" cap="none" strike="noStrike">
              <a:solidFill>
                <a:srgbClr val="B78CF8"/>
              </a:solidFill>
              <a:latin typeface="IBM Plex Sans"/>
              <a:ea typeface="IBM Plex Sans"/>
              <a:cs typeface="IBM Plex Sans"/>
              <a:sym typeface="IBM Plex Sans"/>
            </a:endParaRPr>
          </a:p>
        </p:txBody>
      </p:sp>
      <p:sp>
        <p:nvSpPr>
          <p:cNvPr id="76" name="Google Shape;76;g25d575245ef_0_0"/>
          <p:cNvSpPr txBox="1"/>
          <p:nvPr/>
        </p:nvSpPr>
        <p:spPr>
          <a:xfrm>
            <a:off x="319500" y="4278638"/>
            <a:ext cx="2650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High level expert review</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Heuristic evaluation &amp; user interviews </a:t>
            </a:r>
            <a:endParaRPr b="0" i="0" sz="1000" u="none" cap="none" strike="noStrike">
              <a:solidFill>
                <a:schemeClr val="dk1"/>
              </a:solidFill>
              <a:latin typeface="IBM Plex Sans"/>
              <a:ea typeface="IBM Plex Sans"/>
              <a:cs typeface="IBM Plex Sans"/>
              <a:sym typeface="IBM Plex Sans"/>
            </a:endParaRPr>
          </a:p>
        </p:txBody>
      </p:sp>
      <p:pic>
        <p:nvPicPr>
          <p:cNvPr id="77" name="Google Shape;77;g25d575245ef_0_0"/>
          <p:cNvPicPr preferRelativeResize="0"/>
          <p:nvPr/>
        </p:nvPicPr>
        <p:blipFill>
          <a:blip r:embed="rId6">
            <a:alphaModFix/>
          </a:blip>
          <a:stretch>
            <a:fillRect/>
          </a:stretch>
        </p:blipFill>
        <p:spPr>
          <a:xfrm>
            <a:off x="3484725" y="4356375"/>
            <a:ext cx="1763602" cy="4259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g23a11f75f95_0_227"/>
          <p:cNvSpPr txBox="1"/>
          <p:nvPr/>
        </p:nvSpPr>
        <p:spPr>
          <a:xfrm>
            <a:off x="252900" y="58955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PRODUCT OVERVIEW</a:t>
            </a:r>
            <a:endParaRPr b="1" i="0" sz="2000" u="none" cap="none" strike="noStrike">
              <a:solidFill>
                <a:schemeClr val="dk1"/>
              </a:solidFill>
              <a:latin typeface="Inter"/>
              <a:ea typeface="Inter"/>
              <a:cs typeface="Inter"/>
              <a:sym typeface="Inter"/>
            </a:endParaRPr>
          </a:p>
        </p:txBody>
      </p:sp>
      <p:sp>
        <p:nvSpPr>
          <p:cNvPr id="143" name="Google Shape;143;g23a11f75f95_0_227"/>
          <p:cNvSpPr txBox="1"/>
          <p:nvPr/>
        </p:nvSpPr>
        <p:spPr>
          <a:xfrm>
            <a:off x="250484" y="1118725"/>
            <a:ext cx="8473800" cy="800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Alchemix Finance is a future-yield-backed synthetic asset protocol and community DAO. The protocol gives you advances on various yield farming strategies via a synthetic token. The token represents a fungible claim on the underlying collateral in the Alchemix protocol, where the claim has to be made by a depositor of that collateral. </a:t>
            </a:r>
            <a:endParaRPr sz="1000">
              <a:solidFill>
                <a:schemeClr val="dk2"/>
              </a:solidFill>
              <a:latin typeface="IBM Plex Sans"/>
              <a:ea typeface="IBM Plex Sans"/>
              <a:cs typeface="IBM Plex Sans"/>
              <a:sym typeface="IBM Plex Sans"/>
            </a:endParaRPr>
          </a:p>
        </p:txBody>
      </p:sp>
      <p:sp>
        <p:nvSpPr>
          <p:cNvPr id="144" name="Google Shape;144;g23a11f75f95_0_227"/>
          <p:cNvSpPr txBox="1"/>
          <p:nvPr/>
        </p:nvSpPr>
        <p:spPr>
          <a:xfrm>
            <a:off x="250474" y="2163775"/>
            <a:ext cx="3795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CONTEXT OF THE AUDIT</a:t>
            </a:r>
            <a:endParaRPr b="1" i="0" sz="2000" u="none" cap="none" strike="noStrike">
              <a:solidFill>
                <a:schemeClr val="dk1"/>
              </a:solidFill>
              <a:latin typeface="Inter"/>
              <a:ea typeface="Inter"/>
              <a:cs typeface="Inter"/>
              <a:sym typeface="Inter"/>
            </a:endParaRPr>
          </a:p>
        </p:txBody>
      </p:sp>
      <p:sp>
        <p:nvSpPr>
          <p:cNvPr id="145" name="Google Shape;145;g23a11f75f95_0_227"/>
          <p:cNvSpPr txBox="1"/>
          <p:nvPr/>
        </p:nvSpPr>
        <p:spPr>
          <a:xfrm>
            <a:off x="250484" y="265637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study involved collecting a rich research database consisting of detailed observations and findings based on  Nielsen's Heuristic Evaluation,  Design Arnold Lund's 34 Usability Maxims, and  Web3 Design Audit Checklist Based on Web3 Design Principles by Beltran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These valuable resources complement and support the findings presented in this report.</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49" name="Shape 149"/>
        <p:cNvGrpSpPr/>
        <p:nvPr/>
      </p:nvGrpSpPr>
      <p:grpSpPr>
        <a:xfrm>
          <a:off x="0" y="0"/>
          <a:ext cx="0" cy="0"/>
          <a:chOff x="0" y="0"/>
          <a:chExt cx="0" cy="0"/>
        </a:xfrm>
      </p:grpSpPr>
      <p:sp>
        <p:nvSpPr>
          <p:cNvPr id="150" name="Google Shape;150;g25db78d7008_0_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METHODOLOGY</a:t>
            </a:r>
            <a:endParaRPr b="1" i="0" sz="3600" u="none" cap="none" strike="noStrike">
              <a:solidFill>
                <a:schemeClr val="lt1"/>
              </a:solidFill>
              <a:latin typeface="Inter"/>
              <a:ea typeface="Inter"/>
              <a:cs typeface="Inter"/>
              <a:sym typeface="Inter"/>
            </a:endParaRPr>
          </a:p>
        </p:txBody>
      </p:sp>
      <p:pic>
        <p:nvPicPr>
          <p:cNvPr id="151" name="Google Shape;151;g25db78d7008_0_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52" name="Google Shape;152;g25db78d7008_0_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6" name="Shape 156"/>
        <p:cNvGrpSpPr/>
        <p:nvPr/>
      </p:nvGrpSpPr>
      <p:grpSpPr>
        <a:xfrm>
          <a:off x="0" y="0"/>
          <a:ext cx="0" cy="0"/>
          <a:chOff x="0" y="0"/>
          <a:chExt cx="0" cy="0"/>
        </a:xfrm>
      </p:grpSpPr>
      <p:sp>
        <p:nvSpPr>
          <p:cNvPr id="157" name="Google Shape;157;g256c901fe12_2_102"/>
          <p:cNvSpPr txBox="1"/>
          <p:nvPr/>
        </p:nvSpPr>
        <p:spPr>
          <a:xfrm>
            <a:off x="237744"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METHODOLOGY</a:t>
            </a:r>
            <a:endParaRPr b="1" i="0" sz="2000" u="none" cap="none" strike="noStrike">
              <a:solidFill>
                <a:schemeClr val="dk1"/>
              </a:solidFill>
              <a:latin typeface="Inter"/>
              <a:ea typeface="Inter"/>
              <a:cs typeface="Inter"/>
              <a:sym typeface="Inter"/>
            </a:endParaRPr>
          </a:p>
        </p:txBody>
      </p:sp>
      <p:sp>
        <p:nvSpPr>
          <p:cNvPr id="158" name="Google Shape;158;g256c901fe12_2_102"/>
          <p:cNvSpPr txBox="1"/>
          <p:nvPr/>
        </p:nvSpPr>
        <p:spPr>
          <a:xfrm>
            <a:off x="256032" y="1077813"/>
            <a:ext cx="84738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report summarizes the findings of a comprehensive UX audit conducted on </a:t>
            </a:r>
            <a:r>
              <a:rPr lang="en" sz="1000">
                <a:solidFill>
                  <a:schemeClr val="dk2"/>
                </a:solidFill>
                <a:latin typeface="IBM Plex Sans"/>
                <a:ea typeface="IBM Plex Sans"/>
                <a:cs typeface="IBM Plex Sans"/>
                <a:sym typeface="IBM Plex Sans"/>
              </a:rPr>
              <a:t>Alchemix</a:t>
            </a:r>
            <a:r>
              <a:rPr b="0" i="0" lang="en" sz="1000" u="none" cap="none" strike="noStrike">
                <a:solidFill>
                  <a:schemeClr val="dk2"/>
                </a:solidFill>
                <a:latin typeface="IBM Plex Sans"/>
                <a:ea typeface="IBM Plex Sans"/>
                <a:cs typeface="IBM Plex Sans"/>
                <a:sym typeface="IBM Plex Sans"/>
              </a:rPr>
              <a:t> Finance 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audit utilized a combination of renowned UX methodologies, including Nielsen's Heuristic Evaluation, Ben Shneiderman’s 'Eight Golden Rules of Interface Design, Arnold Lund's 34 Usability Maxims, Norman's Theory of Action, and the Web3 Design Audit Checklist Based on Web3 Design Principles by Beltran.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purpose of the audit was to assess the user experience and identify areas for improvement to enhance usability and overall satisfaction</a:t>
            </a:r>
            <a:endParaRPr b="0" i="0" sz="12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g256c901fe12_2_122"/>
          <p:cNvSpPr txBox="1"/>
          <p:nvPr/>
        </p:nvSpPr>
        <p:spPr>
          <a:xfrm>
            <a:off x="256032"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SEVERITY SCALE</a:t>
            </a:r>
            <a:endParaRPr b="1" i="0" sz="2000" u="none" cap="none" strike="noStrike">
              <a:solidFill>
                <a:schemeClr val="dk1"/>
              </a:solidFill>
              <a:latin typeface="Inter"/>
              <a:ea typeface="Inter"/>
              <a:cs typeface="Inter"/>
              <a:sym typeface="Inter"/>
            </a:endParaRPr>
          </a:p>
        </p:txBody>
      </p:sp>
      <p:sp>
        <p:nvSpPr>
          <p:cNvPr id="164" name="Google Shape;164;g256c901fe12_2_122"/>
          <p:cNvSpPr txBox="1"/>
          <p:nvPr/>
        </p:nvSpPr>
        <p:spPr>
          <a:xfrm>
            <a:off x="256032" y="1115568"/>
            <a:ext cx="86430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0000"/>
                </a:solidFill>
                <a:latin typeface="IBM Plex Sans"/>
                <a:ea typeface="IBM Plex Sans"/>
                <a:cs typeface="IBM Plex Sans"/>
                <a:sym typeface="IBM Plex Sans"/>
              </a:rPr>
              <a:t>Critical </a:t>
            </a:r>
            <a:endParaRPr b="1" i="0" sz="1000" u="none" cap="none" strike="noStrike">
              <a:solidFill>
                <a:srgbClr val="FF0000"/>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Severely impairs the use of the product and cannot be overcome by users. It is necessary to fix this before releasing the product..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E06666"/>
                </a:solidFill>
                <a:latin typeface="IBM Plex Sans"/>
                <a:ea typeface="IBM Plex Sans"/>
                <a:cs typeface="IBM Plex Sans"/>
                <a:sym typeface="IBM Plex Sans"/>
              </a:rPr>
              <a:t>Serious </a:t>
            </a:r>
            <a:endParaRPr b="1" i="0" sz="1000" u="none" cap="none" strike="noStrike">
              <a:solidFill>
                <a:srgbClr val="E066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Occurs frequently and persistently, or users may not be able to resolve the issue or may not be aware of it. It's important to fix this, so give it a high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D966"/>
                </a:solidFill>
                <a:latin typeface="IBM Plex Sans"/>
                <a:ea typeface="IBM Plex Sans"/>
                <a:cs typeface="IBM Plex Sans"/>
                <a:sym typeface="IBM Plex Sans"/>
              </a:rPr>
              <a:t>Medium</a:t>
            </a:r>
            <a:endParaRPr b="1" i="0" sz="1000" u="none" cap="none" strike="noStrike">
              <a:solidFill>
                <a:srgbClr val="FFD9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May occur more often or be harder to overcome. Fixing this should be a low release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4A86E8"/>
                </a:solidFill>
                <a:latin typeface="IBM Plex Sans"/>
                <a:ea typeface="IBM Plex Sans"/>
                <a:cs typeface="IBM Plex Sans"/>
                <a:sym typeface="IBM Plex Sans"/>
              </a:rPr>
              <a:t>Low</a:t>
            </a:r>
            <a:endParaRPr b="1" i="0" sz="1000" u="none" cap="none" strike="noStrike">
              <a:solidFill>
                <a:srgbClr val="4A86E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Can be easily overcome by the user or occurs very rarely. The release does not require repair unless additional time is available.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68" name="Shape 168"/>
        <p:cNvGrpSpPr/>
        <p:nvPr/>
      </p:nvGrpSpPr>
      <p:grpSpPr>
        <a:xfrm>
          <a:off x="0" y="0"/>
          <a:ext cx="0" cy="0"/>
          <a:chOff x="0" y="0"/>
          <a:chExt cx="0" cy="0"/>
        </a:xfrm>
      </p:grpSpPr>
      <p:sp>
        <p:nvSpPr>
          <p:cNvPr id="169" name="Google Shape;169;g25db78d7008_0_6"/>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3600" u="none" cap="none" strike="noStrike">
                <a:solidFill>
                  <a:srgbClr val="FFFFFF"/>
                </a:solidFill>
                <a:latin typeface="Inter"/>
                <a:ea typeface="Inter"/>
                <a:cs typeface="Inter"/>
                <a:sym typeface="Inter"/>
              </a:rPr>
              <a:t>FINDINGS</a:t>
            </a:r>
            <a:endParaRPr b="1" i="0" sz="3600" u="none" cap="none" strike="noStrike">
              <a:solidFill>
                <a:schemeClr val="lt1"/>
              </a:solidFill>
              <a:latin typeface="Inter"/>
              <a:ea typeface="Inter"/>
              <a:cs typeface="Inter"/>
              <a:sym typeface="Inter"/>
            </a:endParaRPr>
          </a:p>
        </p:txBody>
      </p:sp>
      <p:pic>
        <p:nvPicPr>
          <p:cNvPr id="170" name="Google Shape;170;g25db78d7008_0_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71" name="Google Shape;171;g25db78d7008_0_6"/>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g256c901fe12_2_131"/>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BUSINESS GOALS</a:t>
            </a:r>
            <a:endParaRPr b="1" i="0" sz="2000" u="none" cap="none" strike="noStrike">
              <a:solidFill>
                <a:schemeClr val="dk1"/>
              </a:solidFill>
              <a:latin typeface="Inter"/>
              <a:ea typeface="Inter"/>
              <a:cs typeface="Inter"/>
              <a:sym typeface="Inter"/>
            </a:endParaRPr>
          </a:p>
        </p:txBody>
      </p:sp>
      <p:sp>
        <p:nvSpPr>
          <p:cNvPr id="177" name="Google Shape;177;g256c901fe12_2_131"/>
          <p:cNvSpPr txBox="1"/>
          <p:nvPr/>
        </p:nvSpPr>
        <p:spPr>
          <a:xfrm>
            <a:off x="256032" y="1115568"/>
            <a:ext cx="8473800" cy="2878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Collateral-backed Loans: Alchemix allows users to deposit collateral in the form of crypto assets and mint a synthetic stablecoin called alUSD. This stablecoin represents a loan value that users can use without having to sell their deposited assets.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Self-repaying Loans: One of the unique features of Alchemix is the concept of self-repaying loans. Instead of users having to actively repay their loans, the system is designed to utilize the yield generated by the deposited collateral to automatically repay the loan over time.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Yield Optimization: Alchemix aims to provide users with a way to optimize their yield farming strategies. By leveraging assets through the minting of alUSD, users can participate in other DeFi protocols or liquidity pools to maximize their returns.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Asset Exposure and Price Appreciation: Users can benefit from both the potential price appreciation of their deposited assets and the yield generated by those assets. Alchemix allows users to maintain exposure to their crypto holdings while accessing liquidity through the minting of synthetic stablecoins.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Innovation in DeFi: Alchemix represents an innovative approach to decentralized finance, introducing a novel concept for collateralized loans and repayment mechanisms. The platform contributes to the ongoing evolution of financial instruments within the DeFi ecosystem.</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g2582016d458_0_136"/>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CUSTOMER GOALS</a:t>
            </a:r>
            <a:endParaRPr b="1" i="0" sz="2000" u="none" cap="none" strike="noStrike">
              <a:solidFill>
                <a:schemeClr val="dk1"/>
              </a:solidFill>
              <a:latin typeface="Inter"/>
              <a:ea typeface="Inter"/>
              <a:cs typeface="Inter"/>
              <a:sym typeface="Inter"/>
            </a:endParaRPr>
          </a:p>
        </p:txBody>
      </p:sp>
      <p:sp>
        <p:nvSpPr>
          <p:cNvPr id="183" name="Google Shape;183;g2582016d458_0_136"/>
          <p:cNvSpPr txBox="1"/>
          <p:nvPr/>
        </p:nvSpPr>
        <p:spPr>
          <a:xfrm>
            <a:off x="256032" y="1115568"/>
            <a:ext cx="84738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Stablecoin Generation: Users aim to generate a synthetic stablecoin (alUSD) by depositing collateral into the Alchemix system. This stablecoin allows them to access liquidity without immediately selling their assets.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Yield Farming Optimization: Users might leverage Alchemix to optimize their yield farming strategies. By minting alUSD against their collateral, users can participate in other DeFi protocols or liquidity pools to maximize their overall yield.</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Capital Efficiency: Alchemix users may be seeking a way to maintain exposure to the potential price appreciation of their assets while utilizing them to generate additional value through yield farming or other DeFi activities.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Risk Management: Users may be attracted to Alchemix as a means of managing risk. The system's design, with self-repaying loans using future yield, aims to reduce the risk of liquidation and provide a more stable experience for users.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Innovation and Exploration: Some users may be drawn to Alchemix for its innovative approach to decentralized finance. The platform introduces unique concepts, and users may be interested in exploring and participating in novel financial instruments.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g2582016d458_0_7"/>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FINDINGS</a:t>
            </a:r>
            <a:endParaRPr b="1" i="0" sz="2000" u="none" cap="none" strike="noStrike">
              <a:solidFill>
                <a:schemeClr val="dk1"/>
              </a:solidFill>
              <a:latin typeface="Inter"/>
              <a:ea typeface="Inter"/>
              <a:cs typeface="Inter"/>
              <a:sym typeface="Inter"/>
            </a:endParaRPr>
          </a:p>
        </p:txBody>
      </p:sp>
      <p:sp>
        <p:nvSpPr>
          <p:cNvPr id="189" name="Google Shape;189;g2582016d458_0_7"/>
          <p:cNvSpPr txBox="1"/>
          <p:nvPr/>
        </p:nvSpPr>
        <p:spPr>
          <a:xfrm>
            <a:off x="256032" y="1115568"/>
            <a:ext cx="8412600" cy="2647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80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Heuristic Used</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Select the appropriate heuristics principle that matches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Severity</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From the severity scale, select the appropriate rating for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Issue and Recommendation </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Describe the usability issue and spell out your recommendations for UX improvements.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highlight>
                <a:schemeClr val="lt1"/>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400"/>
              <a:buFont typeface="Arial"/>
              <a:buNone/>
            </a:pPr>
            <a:r>
              <a:t/>
            </a:r>
            <a:endParaRPr b="0" i="0" sz="1000" u="none" cap="none" strike="noStrike">
              <a:solidFill>
                <a:schemeClr val="dk2"/>
              </a:solidFill>
              <a:highlight>
                <a:srgbClr val="FED670"/>
              </a:highlight>
              <a:latin typeface="IBM Plex Sans"/>
              <a:ea typeface="IBM Plex Sans"/>
              <a:cs typeface="IBM Plex Sans"/>
              <a:sym typeface="IBM Plex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93" name="Shape 193"/>
        <p:cNvGrpSpPr/>
        <p:nvPr/>
      </p:nvGrpSpPr>
      <p:grpSpPr>
        <a:xfrm>
          <a:off x="0" y="0"/>
          <a:ext cx="0" cy="0"/>
          <a:chOff x="0" y="0"/>
          <a:chExt cx="0" cy="0"/>
        </a:xfrm>
      </p:grpSpPr>
      <p:sp>
        <p:nvSpPr>
          <p:cNvPr id="194" name="Google Shape;194;g2b193e0fc2f_0_11"/>
          <p:cNvSpPr txBox="1"/>
          <p:nvPr/>
        </p:nvSpPr>
        <p:spPr>
          <a:xfrm>
            <a:off x="364875" y="2518200"/>
            <a:ext cx="45156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TASK ORIENTATION AND SITE FUNCTIONALITY</a:t>
            </a:r>
            <a:endParaRPr b="1" i="0" sz="2000" u="none" cap="none" strike="noStrike">
              <a:solidFill>
                <a:schemeClr val="lt1"/>
              </a:solidFill>
              <a:latin typeface="Inter"/>
              <a:ea typeface="Inter"/>
              <a:cs typeface="Inter"/>
              <a:sym typeface="Inter"/>
            </a:endParaRPr>
          </a:p>
        </p:txBody>
      </p:sp>
      <p:sp>
        <p:nvSpPr>
          <p:cNvPr id="195" name="Google Shape;195;g2b193e0fc2f_0_11"/>
          <p:cNvSpPr txBox="1"/>
          <p:nvPr/>
        </p:nvSpPr>
        <p:spPr>
          <a:xfrm>
            <a:off x="364875" y="3356400"/>
            <a:ext cx="4139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People go to web sites to achieve particular goals, not to look around and admire the design. This means web pages needs to support customer tasks. A site is task oriented when it supports users in the effective and efficient completion of their tasks.</a:t>
            </a:r>
            <a:endParaRPr b="0" i="0" sz="1000" u="none" cap="none" strike="noStrike">
              <a:solidFill>
                <a:schemeClr val="lt1"/>
              </a:solidFill>
              <a:latin typeface="IBM Plex Sans"/>
              <a:ea typeface="IBM Plex Sans"/>
              <a:cs typeface="IBM Plex Sans"/>
              <a:sym typeface="IBM Plex Sans"/>
            </a:endParaRPr>
          </a:p>
        </p:txBody>
      </p:sp>
      <p:pic>
        <p:nvPicPr>
          <p:cNvPr id="196" name="Google Shape;196;g2b193e0fc2f_0_1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97" name="Google Shape;197;g2b193e0fc2f_0_11"/>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g23bd825c301_11_0"/>
          <p:cNvSpPr txBox="1"/>
          <p:nvPr/>
        </p:nvSpPr>
        <p:spPr>
          <a:xfrm>
            <a:off x="237744"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4"/>
              </a:solidFill>
              <a:latin typeface="Inter"/>
              <a:ea typeface="Inter"/>
              <a:cs typeface="Inter"/>
              <a:sym typeface="Inter"/>
            </a:endParaRPr>
          </a:p>
        </p:txBody>
      </p:sp>
      <p:sp>
        <p:nvSpPr>
          <p:cNvPr id="203" name="Google Shape;203;g23bd825c301_11_0"/>
          <p:cNvSpPr txBox="1"/>
          <p:nvPr/>
        </p:nvSpPr>
        <p:spPr>
          <a:xfrm>
            <a:off x="237744" y="997866"/>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display all the steps that need to be completed in a task. Users are left without a comprehensive overview of the entire workflow, making it difficult for them to anticipate the scope of the task and plan their actions accordingly. </a:t>
            </a:r>
            <a:endParaRPr sz="1000">
              <a:solidFill>
                <a:schemeClr val="dk2"/>
              </a:solidFill>
              <a:latin typeface="IBM Plex Sans"/>
              <a:ea typeface="IBM Plex Sans"/>
              <a:cs typeface="IBM Plex Sans"/>
              <a:sym typeface="IBM Plex Sans"/>
            </a:endParaRPr>
          </a:p>
        </p:txBody>
      </p:sp>
      <p:sp>
        <p:nvSpPr>
          <p:cNvPr id="204" name="Google Shape;204;g23bd825c301_11_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05" name="Google Shape;205;g23bd825c301_11_0"/>
          <p:cNvSpPr txBox="1"/>
          <p:nvPr/>
        </p:nvSpPr>
        <p:spPr>
          <a:xfrm>
            <a:off x="4684050" y="996696"/>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Display all the steps involved in a task, providing users with a complete overview of the workflow. Present the steps in a logical order, ensuring they are easily scannable and comprehensible. This helps users understand the entire process and the sequence of actions required to complete the task.</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56c901fe12_2_67"/>
          <p:cNvSpPr txBox="1"/>
          <p:nvPr/>
        </p:nvSpPr>
        <p:spPr>
          <a:xfrm>
            <a:off x="660500" y="1798125"/>
            <a:ext cx="1901100" cy="1046700"/>
          </a:xfrm>
          <a:prstGeom prst="rect">
            <a:avLst/>
          </a:prstGeom>
          <a:noFill/>
          <a:ln>
            <a:noFill/>
          </a:ln>
        </p:spPr>
        <p:txBody>
          <a:bodyPr anchorCtr="0" anchor="ctr" bIns="91425" lIns="91425" spcFirstLastPara="1" rIns="91425" wrap="square" tIns="91425">
            <a:spAutoFit/>
          </a:bodyPr>
          <a:lstStyle/>
          <a:p>
            <a:pPr indent="0" lvl="0" marL="0" marR="0" rtl="0" algn="l">
              <a:lnSpc>
                <a:spcPct val="70000"/>
              </a:lnSpc>
              <a:spcBef>
                <a:spcPts val="0"/>
              </a:spcBef>
              <a:spcAft>
                <a:spcPts val="0"/>
              </a:spcAft>
              <a:buClr>
                <a:srgbClr val="000000"/>
              </a:buClr>
              <a:buSzPts val="1800"/>
              <a:buFont typeface="Arial"/>
              <a:buNone/>
            </a:pPr>
            <a:r>
              <a:rPr b="1" i="0" lang="en" sz="4000" u="none" cap="none" strike="noStrike">
                <a:solidFill>
                  <a:srgbClr val="212121"/>
                </a:solidFill>
                <a:latin typeface="Inter"/>
                <a:ea typeface="Inter"/>
                <a:cs typeface="Inter"/>
                <a:sym typeface="Inter"/>
              </a:rPr>
              <a:t>In this report</a:t>
            </a:r>
            <a:endParaRPr b="1" i="0" sz="4000" u="none" cap="none" strike="noStrike">
              <a:solidFill>
                <a:srgbClr val="212121"/>
              </a:solidFill>
              <a:latin typeface="Inter"/>
              <a:ea typeface="Inter"/>
              <a:cs typeface="Inter"/>
              <a:sym typeface="Inter"/>
            </a:endParaRPr>
          </a:p>
        </p:txBody>
      </p:sp>
      <p:sp>
        <p:nvSpPr>
          <p:cNvPr id="83" name="Google Shape;83;g256c901fe12_2_67"/>
          <p:cNvSpPr txBox="1"/>
          <p:nvPr/>
        </p:nvSpPr>
        <p:spPr>
          <a:xfrm>
            <a:off x="3209100" y="519700"/>
            <a:ext cx="5562900" cy="3678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 INTRODUCTION</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did</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Executive Summary</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Goals and objectives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Red Hat Display"/>
                <a:ea typeface="Red Hat Display"/>
                <a:cs typeface="Red Hat Display"/>
                <a:sym typeface="Red Hat Display"/>
              </a:rPr>
              <a:t>2. METHODOLOGY</a:t>
            </a:r>
            <a:r>
              <a:rPr b="0" i="0" lang="en" sz="1200" u="none" cap="none" strike="noStrike">
                <a:solidFill>
                  <a:srgbClr val="212121"/>
                </a:solidFill>
                <a:latin typeface="IBM Plex Sans"/>
                <a:ea typeface="IBM Plex Sans"/>
                <a:cs typeface="IBM Plex Sans"/>
                <a:sym typeface="IBM Plex Sans"/>
              </a:rPr>
              <a:t>-</a:t>
            </a:r>
            <a:r>
              <a:rPr b="0" i="1" lang="en" sz="1200" u="none" cap="none" strike="noStrike">
                <a:solidFill>
                  <a:srgbClr val="212121"/>
                </a:solidFill>
                <a:latin typeface="IBM Plex Sans"/>
                <a:ea typeface="IBM Plex Sans"/>
                <a:cs typeface="IBM Plex Sans"/>
                <a:sym typeface="IBM Plex Sans"/>
              </a:rPr>
              <a:t> Process and Methods</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Nielsen's Heuristic </a:t>
            </a:r>
            <a:r>
              <a:rPr b="0" i="0" lang="en" sz="1000" u="none" cap="none" strike="noStrike">
                <a:solidFill>
                  <a:schemeClr val="accent2"/>
                </a:solidFill>
                <a:latin typeface="IBM Plex Sans"/>
                <a:ea typeface="IBM Plex Sans"/>
                <a:cs typeface="IBM Plex Sans"/>
                <a:sym typeface="IBM Plex Sans"/>
              </a:rPr>
              <a:t>Evaluation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Ben Shneiderman’s 'Eight Golden Rules of Interface Design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Arnold Lund's 34 Usability Maxims</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Norman's Theory of Action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Web3 Design Audit Checklist Based on Web3 Design Principles by Beltran</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3. FINDINGS</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tested on</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4. INSIGHTS AND NEXT STEPS</a:t>
            </a:r>
            <a:r>
              <a:rPr b="0" i="0" lang="en" sz="1200" u="none" cap="none" strike="noStrike">
                <a:solidFill>
                  <a:schemeClr val="dk1"/>
                </a:solidFill>
                <a:latin typeface="IBM Plex Sans"/>
                <a:ea typeface="IBM Plex Sans"/>
                <a:cs typeface="IBM Plex Sans"/>
                <a:sym typeface="IBM Plex Sans"/>
              </a:rPr>
              <a:t> </a:t>
            </a:r>
            <a:r>
              <a:rPr b="0" i="1" lang="en" sz="1200" u="none" cap="none" strike="noStrike">
                <a:solidFill>
                  <a:schemeClr val="accent2"/>
                </a:solidFill>
                <a:latin typeface="IBM Plex Sans"/>
                <a:ea typeface="IBM Plex Sans"/>
                <a:cs typeface="IBM Plex Sans"/>
                <a:sym typeface="IBM Plex Sans"/>
              </a:rPr>
              <a:t>- What we tested on</a:t>
            </a:r>
            <a:endParaRPr b="0" i="1" sz="1200" u="none" cap="none" strike="noStrike">
              <a:solidFill>
                <a:schemeClr val="accent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accent2"/>
              </a:buClr>
              <a:buSzPts val="1000"/>
              <a:buFont typeface="IBM Plex Sans"/>
              <a:buChar char="-"/>
            </a:pPr>
            <a:r>
              <a:rPr b="0" i="0" lang="en" sz="1000" u="none" cap="none" strike="noStrike">
                <a:solidFill>
                  <a:schemeClr val="accent2"/>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09" name="Shape 209"/>
        <p:cNvGrpSpPr/>
        <p:nvPr/>
      </p:nvGrpSpPr>
      <p:grpSpPr>
        <a:xfrm>
          <a:off x="0" y="0"/>
          <a:ext cx="0" cy="0"/>
          <a:chOff x="0" y="0"/>
          <a:chExt cx="0" cy="0"/>
        </a:xfrm>
      </p:grpSpPr>
      <p:sp>
        <p:nvSpPr>
          <p:cNvPr id="210" name="Google Shape;210;g25db78d7008_0_43"/>
          <p:cNvSpPr txBox="1"/>
          <p:nvPr/>
        </p:nvSpPr>
        <p:spPr>
          <a:xfrm>
            <a:off x="364875" y="2653875"/>
            <a:ext cx="48462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HELP, FEEDBACK AND ERROR TOLERANCE</a:t>
            </a:r>
            <a:endParaRPr b="1" i="0" sz="2000" u="none" cap="none" strike="noStrike">
              <a:solidFill>
                <a:schemeClr val="lt1"/>
              </a:solidFill>
              <a:latin typeface="Inter"/>
              <a:ea typeface="Inter"/>
              <a:cs typeface="Inter"/>
              <a:sym typeface="Inter"/>
            </a:endParaRPr>
          </a:p>
        </p:txBody>
      </p:sp>
      <p:sp>
        <p:nvSpPr>
          <p:cNvPr id="211" name="Google Shape;211;g25db78d7008_0_43"/>
          <p:cNvSpPr txBox="1"/>
          <p:nvPr/>
        </p:nvSpPr>
        <p:spPr>
          <a:xfrm>
            <a:off x="364875" y="3492075"/>
            <a:ext cx="6617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These guidelines help assess if the site helps prevent customers from making errors. A site is error-tolerant if, despite evident errors in input, the intended result may be achieved with either no or minimal corrective action by the customer.</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pic>
        <p:nvPicPr>
          <p:cNvPr id="212" name="Google Shape;212;g25db78d7008_0_43"/>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13" name="Google Shape;213;g25db78d7008_0_43"/>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g23bd825c301_0_95"/>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i="0" lang="en" sz="1200" u="none" cap="none" strike="noStrike">
                <a:solidFill>
                  <a:schemeClr val="dk1"/>
                </a:solidFill>
                <a:latin typeface="Inter"/>
                <a:ea typeface="Inter"/>
                <a:cs typeface="Inter"/>
                <a:sym typeface="Inter"/>
              </a:rPr>
              <a:t>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1"/>
              </a:solidFill>
              <a:latin typeface="Inter"/>
              <a:ea typeface="Inter"/>
              <a:cs typeface="Inter"/>
              <a:sym typeface="Inter"/>
            </a:endParaRPr>
          </a:p>
        </p:txBody>
      </p:sp>
      <p:sp>
        <p:nvSpPr>
          <p:cNvPr id="219" name="Google Shape;219;g23bd825c301_0_95"/>
          <p:cNvSpPr txBox="1"/>
          <p:nvPr/>
        </p:nvSpPr>
        <p:spPr>
          <a:xfrm>
            <a:off x="256032" y="91557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lacks a crucial user confirmation step before executing potentially 'dangerous' actions, such as deleting important elements. This deficiency introduces a risk of unintended and irreversible user actions, potentially leading to data loss or other adverse outcomes.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offer informative prompts or messages that educate users about its features, functionalities, or hidden capabilities. Users may miss out on important functionalities, shortcuts, or best practices that could enhance their experience and improve their efficiency.  </a:t>
            </a:r>
            <a:endParaRPr sz="1000">
              <a:solidFill>
                <a:schemeClr val="dk2"/>
              </a:solidFill>
              <a:latin typeface="IBM Plex Sans"/>
              <a:ea typeface="IBM Plex Sans"/>
              <a:cs typeface="IBM Plex Sans"/>
              <a:sym typeface="IBM Plex Sans"/>
            </a:endParaRPr>
          </a:p>
        </p:txBody>
      </p:sp>
      <p:sp>
        <p:nvSpPr>
          <p:cNvPr id="220" name="Google Shape;220;g23bd825c301_0_95"/>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21" name="Google Shape;221;g23bd825c301_0_95"/>
          <p:cNvSpPr txBox="1"/>
          <p:nvPr/>
        </p:nvSpPr>
        <p:spPr>
          <a:xfrm>
            <a:off x="4684050" y="914400"/>
            <a:ext cx="4359300" cy="326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a:t>
            </a:r>
            <a:r>
              <a:rPr lang="en" sz="1000">
                <a:solidFill>
                  <a:schemeClr val="dk2"/>
                </a:solidFill>
                <a:latin typeface="IBM Plex Sans"/>
                <a:ea typeface="IBM Plex Sans"/>
                <a:cs typeface="IBM Plex Sans"/>
                <a:sym typeface="IBM Plex Sans"/>
              </a:rPr>
              <a:t>mplementing explicit confirmation prompts, requiring users to confirm their intent before proceeding with actions that carry significant consequences. This redesign aims to provide users with an additional layer of protection, ensuring deliberate and informed decisions when engaging in actions with potential ramifications.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informative prompts strategically placed throughout the platform to provide helpful tips, suggestions, or feature highlights. These prompts should be context-sensitive and appear at relevant moments to guide users, showcase hidden functionalities, or share best practices.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150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g2b5a75c5887_0_16"/>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i="0" lang="en" sz="1200" u="none" cap="none" strike="noStrike">
                <a:solidFill>
                  <a:schemeClr val="dk1"/>
                </a:solidFill>
                <a:latin typeface="Inter"/>
                <a:ea typeface="Inter"/>
                <a:cs typeface="Inter"/>
                <a:sym typeface="Inter"/>
              </a:rPr>
              <a:t>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1"/>
              </a:solidFill>
              <a:latin typeface="Inter"/>
              <a:ea typeface="Inter"/>
              <a:cs typeface="Inter"/>
              <a:sym typeface="Inter"/>
            </a:endParaRPr>
          </a:p>
        </p:txBody>
      </p:sp>
      <p:sp>
        <p:nvSpPr>
          <p:cNvPr id="227" name="Google Shape;227;g2b5a75c5887_0_16"/>
          <p:cNvSpPr txBox="1"/>
          <p:nvPr/>
        </p:nvSpPr>
        <p:spPr>
          <a:xfrm>
            <a:off x="256032" y="915570"/>
            <a:ext cx="4359300" cy="2147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site falls short in its ability to effectively prevent users from making errors, potentially leading to unintended mistakes and a suboptimal user experience.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prompt users before automatically correcting their erroneous input. Users may not be aware of mistakes in their input, and the platform's failure to provide suggestions or alternatives can result in inaccurate or undesired outcomes. </a:t>
            </a:r>
            <a:endParaRPr sz="1000">
              <a:solidFill>
                <a:schemeClr val="dk2"/>
              </a:solidFill>
              <a:latin typeface="IBM Plex Sans"/>
              <a:ea typeface="IBM Plex Sans"/>
              <a:cs typeface="IBM Plex Sans"/>
              <a:sym typeface="IBM Plex Sans"/>
            </a:endParaRPr>
          </a:p>
        </p:txBody>
      </p:sp>
      <p:sp>
        <p:nvSpPr>
          <p:cNvPr id="228" name="Google Shape;228;g2b5a75c5887_0_16"/>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29" name="Google Shape;229;g2b5a75c5887_0_16"/>
          <p:cNvSpPr txBox="1"/>
          <p:nvPr/>
        </p:nvSpPr>
        <p:spPr>
          <a:xfrm>
            <a:off x="4684050" y="914400"/>
            <a:ext cx="4359300" cy="3070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a:t>
            </a:r>
            <a:r>
              <a:rPr lang="en" sz="1000">
                <a:solidFill>
                  <a:schemeClr val="dk2"/>
                </a:solidFill>
                <a:latin typeface="IBM Plex Sans"/>
                <a:ea typeface="IBM Plex Sans"/>
                <a:cs typeface="IBM Plex Sans"/>
                <a:sym typeface="IBM Plex Sans"/>
              </a:rPr>
              <a:t>mplementing proactive error prevention measures, such as intuitive user guidance, clear instructions, and interactive feedback. By enhancing the platform's error prevention mechanisms, this redesign aims to empower users with a more user-friendly and error-resistant interface, reducing the likelihood of unintended errors and fostering a smoother overall user experience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error correction prompts that appear when the user's input is potentially incorrect or misspelled. These prompts should provide suggestions or alternatives based on common errors or closely related terms, allowing users to review and correct their input if needed</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33" name="Shape 233"/>
        <p:cNvGrpSpPr/>
        <p:nvPr/>
      </p:nvGrpSpPr>
      <p:grpSpPr>
        <a:xfrm>
          <a:off x="0" y="0"/>
          <a:ext cx="0" cy="0"/>
          <a:chOff x="0" y="0"/>
          <a:chExt cx="0" cy="0"/>
        </a:xfrm>
      </p:grpSpPr>
      <p:sp>
        <p:nvSpPr>
          <p:cNvPr id="234" name="Google Shape;234;g25db78d7008_0_50"/>
          <p:cNvSpPr txBox="1"/>
          <p:nvPr/>
        </p:nvSpPr>
        <p:spPr>
          <a:xfrm>
            <a:off x="364875" y="2991900"/>
            <a:ext cx="61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Red Hat Display"/>
                <a:ea typeface="Red Hat Display"/>
                <a:cs typeface="Red Hat Display"/>
                <a:sym typeface="Red Hat Display"/>
              </a:rPr>
              <a:t>TRANSPARENCY OF DATA PROVENANCE</a:t>
            </a:r>
            <a:endParaRPr b="1" i="0" sz="2000" u="none" cap="none" strike="noStrike">
              <a:solidFill>
                <a:schemeClr val="lt1"/>
              </a:solidFill>
              <a:latin typeface="Inter"/>
              <a:ea typeface="Inter"/>
              <a:cs typeface="Inter"/>
              <a:sym typeface="Inter"/>
            </a:endParaRPr>
          </a:p>
        </p:txBody>
      </p:sp>
      <p:sp>
        <p:nvSpPr>
          <p:cNvPr id="235" name="Google Shape;235;g25db78d7008_0_50"/>
          <p:cNvSpPr txBox="1"/>
          <p:nvPr/>
        </p:nvSpPr>
        <p:spPr>
          <a:xfrm>
            <a:off x="364875" y="3830100"/>
            <a:ext cx="6375300" cy="8697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clearly indicate which data comes from the blockchain and which does not?</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contracts clearly stated?</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blockchain data linked to independent blockchain explorers?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data comes from oracles?</a:t>
            </a:r>
            <a:endParaRPr b="0" i="0" sz="1000" u="none" cap="none" strike="noStrike">
              <a:solidFill>
                <a:schemeClr val="lt1"/>
              </a:solidFill>
              <a:latin typeface="IBM Plex Sans"/>
              <a:ea typeface="IBM Plex Sans"/>
              <a:cs typeface="IBM Plex Sans"/>
              <a:sym typeface="IBM Plex Sans"/>
            </a:endParaRPr>
          </a:p>
        </p:txBody>
      </p:sp>
      <p:pic>
        <p:nvPicPr>
          <p:cNvPr id="236" name="Google Shape;236;g25db78d7008_0_5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37" name="Google Shape;237;g25db78d7008_0_5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1" name="Shape 241"/>
        <p:cNvGrpSpPr/>
        <p:nvPr/>
      </p:nvGrpSpPr>
      <p:grpSpPr>
        <a:xfrm>
          <a:off x="0" y="0"/>
          <a:ext cx="0" cy="0"/>
          <a:chOff x="0" y="0"/>
          <a:chExt cx="0" cy="0"/>
        </a:xfrm>
      </p:grpSpPr>
      <p:sp>
        <p:nvSpPr>
          <p:cNvPr id="242" name="Google Shape;242;g2582016d458_0_1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43" name="Google Shape;243;g2582016d458_0_12"/>
          <p:cNvSpPr txBox="1"/>
          <p:nvPr/>
        </p:nvSpPr>
        <p:spPr>
          <a:xfrm>
            <a:off x="324750" y="1118942"/>
            <a:ext cx="4359300" cy="1031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Alchemix Finance does not clearly indicate which data originates from the blockchain and which data does not.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Platform does not provide clear indications regarding the origin of data from oracles. </a:t>
            </a:r>
            <a:endParaRPr sz="1000">
              <a:solidFill>
                <a:schemeClr val="dk2"/>
              </a:solidFill>
              <a:latin typeface="IBM Plex Sans"/>
              <a:ea typeface="IBM Plex Sans"/>
              <a:cs typeface="IBM Plex Sans"/>
              <a:sym typeface="IBM Plex Sans"/>
            </a:endParaRPr>
          </a:p>
        </p:txBody>
      </p:sp>
      <p:sp>
        <p:nvSpPr>
          <p:cNvPr id="244" name="Google Shape;244;g2582016d458_0_1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45" name="Google Shape;245;g2582016d458_0_12"/>
          <p:cNvSpPr txBox="1"/>
          <p:nvPr/>
        </p:nvSpPr>
        <p:spPr>
          <a:xfrm>
            <a:off x="4684050" y="1115568"/>
            <a:ext cx="4359300" cy="1262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Improve Data Indication: Clearly differentiate between data originating from the blockchain and data from other sources.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Enhance Oracle Data Transparency: Clearly disclose the sources of data obtained from oracles</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49" name="Shape 249"/>
        <p:cNvGrpSpPr/>
        <p:nvPr/>
      </p:nvGrpSpPr>
      <p:grpSpPr>
        <a:xfrm>
          <a:off x="0" y="0"/>
          <a:ext cx="0" cy="0"/>
          <a:chOff x="0" y="0"/>
          <a:chExt cx="0" cy="0"/>
        </a:xfrm>
      </p:grpSpPr>
      <p:pic>
        <p:nvPicPr>
          <p:cNvPr id="250" name="Google Shape;250;g25db78d7008_0_5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51" name="Google Shape;251;g25db78d7008_0_57"/>
          <p:cNvSpPr txBox="1"/>
          <p:nvPr/>
        </p:nvSpPr>
        <p:spPr>
          <a:xfrm>
            <a:off x="364875" y="1658675"/>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Inter"/>
                <a:ea typeface="Inter"/>
                <a:cs typeface="Inter"/>
                <a:sym typeface="Inter"/>
              </a:rPr>
              <a:t>TRANSPARENCY OF TRANSACTIONS</a:t>
            </a:r>
            <a:endParaRPr b="1" i="0" sz="2000" u="none" cap="none" strike="noStrike">
              <a:solidFill>
                <a:schemeClr val="lt1"/>
              </a:solidFill>
              <a:latin typeface="Red Hat Display"/>
              <a:ea typeface="Red Hat Display"/>
              <a:cs typeface="Red Hat Display"/>
              <a:sym typeface="Red Hat Display"/>
            </a:endParaRPr>
          </a:p>
        </p:txBody>
      </p:sp>
      <p:sp>
        <p:nvSpPr>
          <p:cNvPr id="252" name="Google Shape;252;g25db78d7008_0_57"/>
          <p:cNvSpPr txBox="1"/>
          <p:nvPr/>
        </p:nvSpPr>
        <p:spPr>
          <a:xfrm>
            <a:off x="364875" y="2496875"/>
            <a:ext cx="6547500" cy="21858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irreversible actions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involving money or value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could potentially lead to user identification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generate new contracts in the user's name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Does the application clarify and confirm the new future state in advance?</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the data being used for a transaction shown in a human-readable format?</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suggested values for gas price clarified and how to overwrite the transaction?</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transaction wait time managed effectively</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sp>
        <p:nvSpPr>
          <p:cNvPr id="253" name="Google Shape;253;g25db78d7008_0_57"/>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 name="Shape 257"/>
        <p:cNvGrpSpPr/>
        <p:nvPr/>
      </p:nvGrpSpPr>
      <p:grpSpPr>
        <a:xfrm>
          <a:off x="0" y="0"/>
          <a:ext cx="0" cy="0"/>
          <a:chOff x="0" y="0"/>
          <a:chExt cx="0" cy="0"/>
        </a:xfrm>
      </p:grpSpPr>
      <p:sp>
        <p:nvSpPr>
          <p:cNvPr id="258" name="Google Shape;258;g2582016d458_0_2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59" name="Google Shape;259;g2582016d458_0_27"/>
          <p:cNvSpPr txBox="1"/>
          <p:nvPr/>
        </p:nvSpPr>
        <p:spPr>
          <a:xfrm>
            <a:off x="256032" y="1118942"/>
            <a:ext cx="4359300" cy="3494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The platform does not provide clear indications for actions that are irreversible. Users are not adequately informed about the irreversible nature of certain actions, which can result in accidental or unintended actions that cannot be undone or reversed.</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Alchemix Finance fails to clearly indicate actions that could potentially lead to user identification. This lack of clarity raises significant concerns regarding user privacy and data protection.</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application lacks an effective mechanism to clarify and confirm the new future state in advance, leaving users without adequate information about the consequences of their actions. This deficiency introduces a risk of user confusion and unintended outcomes. </a:t>
            </a:r>
            <a:endParaRPr b="0" i="0" sz="1000" u="none" cap="none" strike="noStrike">
              <a:solidFill>
                <a:schemeClr val="dk2"/>
              </a:solidFill>
              <a:latin typeface="IBM Plex Sans"/>
              <a:ea typeface="IBM Plex Sans"/>
              <a:cs typeface="IBM Plex Sans"/>
              <a:sym typeface="IBM Plex Sans"/>
            </a:endParaRPr>
          </a:p>
        </p:txBody>
      </p:sp>
      <p:sp>
        <p:nvSpPr>
          <p:cNvPr id="260" name="Google Shape;260;g2582016d458_0_27"/>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61" name="Google Shape;261;g2582016d458_0_27"/>
          <p:cNvSpPr txBox="1"/>
          <p:nvPr/>
        </p:nvSpPr>
        <p:spPr>
          <a:xfrm>
            <a:off x="4684050" y="1115568"/>
            <a:ext cx="4359300" cy="3070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Visual Cues and Warnings: Implement visual cues and warning messages to clearly indicate irreversible actions. Use distinctive icons, colors, or prominent notifications to draw attention to these actions and provide explicit warnings about the consequences. Make sure the language used in the warnings is clear, concise, and easy to understand.</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Implementing clear communication strategies, such as informative prompts, visual aids, or step-by-step guides, to ensure users are well-informed about the impending changes before proceeding. This redesign aims to enhance user understanding, mitigate uncertainties, and foster a more transparent and user-centric experience within the platform</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65" name="Shape 265"/>
        <p:cNvGrpSpPr/>
        <p:nvPr/>
      </p:nvGrpSpPr>
      <p:grpSpPr>
        <a:xfrm>
          <a:off x="0" y="0"/>
          <a:ext cx="0" cy="0"/>
          <a:chOff x="0" y="0"/>
          <a:chExt cx="0" cy="0"/>
        </a:xfrm>
      </p:grpSpPr>
      <p:sp>
        <p:nvSpPr>
          <p:cNvPr id="266" name="Google Shape;266;g25db78d7008_0_64"/>
          <p:cNvSpPr txBox="1"/>
          <p:nvPr/>
        </p:nvSpPr>
        <p:spPr>
          <a:xfrm>
            <a:off x="364875" y="2545400"/>
            <a:ext cx="64869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2000" u="none" cap="none" strike="noStrike">
                <a:solidFill>
                  <a:schemeClr val="lt1"/>
                </a:solidFill>
                <a:latin typeface="Inter"/>
                <a:ea typeface="Inter"/>
                <a:cs typeface="Inter"/>
                <a:sym typeface="Inter"/>
              </a:rPr>
              <a:t>TRANSPARENCY OF SMART CONTRACT EVENTS</a:t>
            </a:r>
            <a:endParaRPr b="1" i="0" sz="2400" u="none" cap="none" strike="noStrike">
              <a:solidFill>
                <a:schemeClr val="lt1"/>
              </a:solidFill>
              <a:latin typeface="Inter"/>
              <a:ea typeface="Inter"/>
              <a:cs typeface="Inter"/>
              <a:sym typeface="Inter"/>
            </a:endParaRPr>
          </a:p>
        </p:txBody>
      </p:sp>
      <p:sp>
        <p:nvSpPr>
          <p:cNvPr id="267" name="Google Shape;267;g25db78d7008_0_64"/>
          <p:cNvSpPr txBox="1"/>
          <p:nvPr/>
        </p:nvSpPr>
        <p:spPr>
          <a:xfrm>
            <a:off x="364875" y="3383600"/>
            <a:ext cx="6486900" cy="8004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events, even those for developer purposes, clarified and made accessible to the end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interrupting messages shown only for information relevant to the current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Can users subscribe to, unsubscribe from, or temporarily mute certain events?</a:t>
            </a:r>
            <a:endParaRPr b="0" i="0" sz="1000" u="none" cap="none" strike="noStrike">
              <a:solidFill>
                <a:schemeClr val="lt1"/>
              </a:solidFill>
              <a:latin typeface="IBM Plex Sans"/>
              <a:ea typeface="IBM Plex Sans"/>
              <a:cs typeface="IBM Plex Sans"/>
              <a:sym typeface="IBM Plex Sans"/>
            </a:endParaRPr>
          </a:p>
        </p:txBody>
      </p:sp>
      <p:pic>
        <p:nvPicPr>
          <p:cNvPr id="268" name="Google Shape;268;g25db78d7008_0_64"/>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69" name="Google Shape;269;g25db78d7008_0_64"/>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3" name="Shape 273"/>
        <p:cNvGrpSpPr/>
        <p:nvPr/>
      </p:nvGrpSpPr>
      <p:grpSpPr>
        <a:xfrm>
          <a:off x="0" y="0"/>
          <a:ext cx="0" cy="0"/>
          <a:chOff x="0" y="0"/>
          <a:chExt cx="0" cy="0"/>
        </a:xfrm>
      </p:grpSpPr>
      <p:sp>
        <p:nvSpPr>
          <p:cNvPr id="274" name="Google Shape;274;g2b5a75c5887_0_34"/>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75" name="Google Shape;275;g2b5a75c5887_0_34"/>
          <p:cNvSpPr txBox="1"/>
          <p:nvPr/>
        </p:nvSpPr>
        <p:spPr>
          <a:xfrm>
            <a:off x="256032" y="1118942"/>
            <a:ext cx="4359300" cy="1262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fails to provide clarity and accessibility for all events, including those intended for developer purposes, hindering the overall user experience. Users may be left uninformed about various system events, leading to confusion and potential frustration. </a:t>
            </a:r>
            <a:endParaRPr sz="1000">
              <a:solidFill>
                <a:schemeClr val="dk2"/>
              </a:solidFill>
              <a:latin typeface="IBM Plex Sans"/>
              <a:ea typeface="IBM Plex Sans"/>
              <a:cs typeface="IBM Plex Sans"/>
              <a:sym typeface="IBM Plex Sans"/>
            </a:endParaRPr>
          </a:p>
        </p:txBody>
      </p:sp>
      <p:sp>
        <p:nvSpPr>
          <p:cNvPr id="276" name="Google Shape;276;g2b5a75c5887_0_3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77" name="Google Shape;277;g2b5a75c5887_0_34"/>
          <p:cNvSpPr txBox="1"/>
          <p:nvPr/>
        </p:nvSpPr>
        <p:spPr>
          <a:xfrm>
            <a:off x="4684050" y="1115568"/>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comprehensive event notification system, ensuring that relevant information is presented in a user-friendly manner. This redesign aims to enhance transparency and accessibility, keeping end-users informed about all events, including those essential for developers, and contributing to a more cohesive and user-centric experience on the platform.</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81" name="Shape 281"/>
        <p:cNvGrpSpPr/>
        <p:nvPr/>
      </p:nvGrpSpPr>
      <p:grpSpPr>
        <a:xfrm>
          <a:off x="0" y="0"/>
          <a:ext cx="0" cy="0"/>
          <a:chOff x="0" y="0"/>
          <a:chExt cx="0" cy="0"/>
        </a:xfrm>
      </p:grpSpPr>
      <p:sp>
        <p:nvSpPr>
          <p:cNvPr id="282" name="Google Shape;282;g2b193e0fc2f_0_105"/>
          <p:cNvSpPr txBox="1"/>
          <p:nvPr/>
        </p:nvSpPr>
        <p:spPr>
          <a:xfrm>
            <a:off x="364875" y="2545400"/>
            <a:ext cx="67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AND ACCESSIBILITY OF USER’S INTERACTION HISTORY</a:t>
            </a:r>
            <a:endParaRPr b="1" i="0" sz="2000" u="none" cap="none" strike="noStrike">
              <a:solidFill>
                <a:schemeClr val="lt1"/>
              </a:solidFill>
              <a:latin typeface="Red Hat Display"/>
              <a:ea typeface="Red Hat Display"/>
              <a:cs typeface="Red Hat Display"/>
              <a:sym typeface="Red Hat Display"/>
            </a:endParaRPr>
          </a:p>
        </p:txBody>
      </p:sp>
      <p:sp>
        <p:nvSpPr>
          <p:cNvPr id="283" name="Google Shape;283;g2b193e0fc2f_0_105"/>
          <p:cNvSpPr txBox="1"/>
          <p:nvPr/>
        </p:nvSpPr>
        <p:spPr>
          <a:xfrm>
            <a:off x="364875" y="3383600"/>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provide a history of all transactions from a given address?</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the history is stored (local or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tools provided to navigate, search, export, and delete the history cache?</a:t>
            </a:r>
            <a:endParaRPr b="0" i="0" sz="1000" u="none" cap="none" strike="noStrike">
              <a:solidFill>
                <a:schemeClr val="lt1"/>
              </a:solidFill>
              <a:latin typeface="IBM Plex Sans"/>
              <a:ea typeface="IBM Plex Sans"/>
              <a:cs typeface="IBM Plex Sans"/>
              <a:sym typeface="IBM Plex Sans"/>
            </a:endParaRPr>
          </a:p>
        </p:txBody>
      </p:sp>
      <p:pic>
        <p:nvPicPr>
          <p:cNvPr id="284" name="Google Shape;284;g2b193e0fc2f_0_10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85" name="Google Shape;285;g2b193e0fc2f_0_10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87" name="Shape 87"/>
        <p:cNvGrpSpPr/>
        <p:nvPr/>
      </p:nvGrpSpPr>
      <p:grpSpPr>
        <a:xfrm>
          <a:off x="0" y="0"/>
          <a:ext cx="0" cy="0"/>
          <a:chOff x="0" y="0"/>
          <a:chExt cx="0" cy="0"/>
        </a:xfrm>
      </p:grpSpPr>
      <p:sp>
        <p:nvSpPr>
          <p:cNvPr id="88" name="Google Shape;88;g25d575245ef_0_15"/>
          <p:cNvSpPr txBox="1"/>
          <p:nvPr/>
        </p:nvSpPr>
        <p:spPr>
          <a:xfrm>
            <a:off x="274650" y="3791525"/>
            <a:ext cx="46680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INTRODUCTION</a:t>
            </a:r>
            <a:endParaRPr b="1" i="0" sz="3600" u="none" cap="none" strike="noStrike">
              <a:solidFill>
                <a:srgbClr val="FED670"/>
              </a:solidFill>
              <a:latin typeface="Inter"/>
              <a:ea typeface="Inter"/>
              <a:cs typeface="Inter"/>
              <a:sym typeface="Inter"/>
            </a:endParaRPr>
          </a:p>
        </p:txBody>
      </p:sp>
      <p:sp>
        <p:nvSpPr>
          <p:cNvPr id="89" name="Google Shape;89;g25d575245ef_0_1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90" name="Google Shape;90;g25d575245ef_0_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9" name="Shape 289"/>
        <p:cNvGrpSpPr/>
        <p:nvPr/>
      </p:nvGrpSpPr>
      <p:grpSpPr>
        <a:xfrm>
          <a:off x="0" y="0"/>
          <a:ext cx="0" cy="0"/>
          <a:chOff x="0" y="0"/>
          <a:chExt cx="0" cy="0"/>
        </a:xfrm>
      </p:grpSpPr>
      <p:sp>
        <p:nvSpPr>
          <p:cNvPr id="290" name="Google Shape;290;g2582016d458_0_9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291" name="Google Shape;291;g2582016d458_0_93"/>
          <p:cNvSpPr txBox="1"/>
          <p:nvPr/>
        </p:nvSpPr>
        <p:spPr>
          <a:xfrm>
            <a:off x="256032" y="1118942"/>
            <a:ext cx="4359300" cy="3109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This absence of transaction history significantly limits the user's ability to track and review their past activities, hindering transparency and user engagement.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clear indications of where the user's history is stored, whether it is stored locally on the user's device or on the server. This lack of clarity can lead to user confusion and concerns regarding data privacy, accessibility, and potential data loss.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Alchemix does not provide users with the necessary tools to navigate, search, export, or delete the history cache. This lack of functionality restricts users from efficiently managing and leveraging their transaction history, impacting usability and user control. </a:t>
            </a:r>
            <a:endParaRPr sz="1000">
              <a:solidFill>
                <a:schemeClr val="dk2"/>
              </a:solidFill>
              <a:latin typeface="IBM Plex Sans"/>
              <a:ea typeface="IBM Plex Sans"/>
              <a:cs typeface="IBM Plex Sans"/>
              <a:sym typeface="IBM Plex Sans"/>
            </a:endParaRPr>
          </a:p>
        </p:txBody>
      </p:sp>
      <p:sp>
        <p:nvSpPr>
          <p:cNvPr id="292" name="Google Shape;292;g2582016d458_0_9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93" name="Google Shape;293;g2582016d458_0_93"/>
          <p:cNvSpPr txBox="1"/>
          <p:nvPr/>
        </p:nvSpPr>
        <p:spPr>
          <a:xfrm>
            <a:off x="4615332" y="1115568"/>
            <a:ext cx="43593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dedicated section that provides users with a clear and complete transaction history for a given address. This feature will empower users to review and analyze their past activities, fostering transparency and accountability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to users whether their history is stored locally on their device or on the server. This can be achieved by providing explanatory text or tooltips that detail the storage location and the implications associated with it, such as data synchronization or potential limitations.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user-friendly tools to navigate, search, export, and delete the history cache. These features will enable users to efficiently access and manipulate their transaction data, enhancing usability and user control.</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97" name="Shape 297"/>
        <p:cNvGrpSpPr/>
        <p:nvPr/>
      </p:nvGrpSpPr>
      <p:grpSpPr>
        <a:xfrm>
          <a:off x="0" y="0"/>
          <a:ext cx="0" cy="0"/>
          <a:chOff x="0" y="0"/>
          <a:chExt cx="0" cy="0"/>
        </a:xfrm>
      </p:grpSpPr>
      <p:sp>
        <p:nvSpPr>
          <p:cNvPr id="298" name="Google Shape;298;g2b193e0fc2f_0_115"/>
          <p:cNvSpPr txBox="1"/>
          <p:nvPr/>
        </p:nvSpPr>
        <p:spPr>
          <a:xfrm>
            <a:off x="364875" y="254540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OF CODE</a:t>
            </a:r>
            <a:endParaRPr b="1" i="0" sz="2000" u="none" cap="none" strike="noStrike">
              <a:solidFill>
                <a:schemeClr val="lt1"/>
              </a:solidFill>
              <a:latin typeface="Red Hat Display"/>
              <a:ea typeface="Red Hat Display"/>
              <a:cs typeface="Red Hat Display"/>
              <a:sym typeface="Red Hat Display"/>
            </a:endParaRPr>
          </a:p>
        </p:txBody>
      </p:sp>
      <p:sp>
        <p:nvSpPr>
          <p:cNvPr id="299" name="Google Shape;299;g2b193e0fc2f_0_115"/>
          <p:cNvSpPr txBox="1"/>
          <p:nvPr/>
        </p:nvSpPr>
        <p:spPr>
          <a:xfrm>
            <a:off x="364875" y="3383600"/>
            <a:ext cx="6486900" cy="13698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blockchain is being used?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Smart Contracts used in read/write operations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code is open source and where to find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code is being run (local vs remote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web3 provider / Blockchain node clarified?</a:t>
            </a:r>
            <a:endParaRPr b="0" i="0" sz="1000" u="none" cap="none" strike="noStrike">
              <a:solidFill>
                <a:schemeClr val="lt1"/>
              </a:solidFill>
              <a:latin typeface="IBM Plex Sans"/>
              <a:ea typeface="IBM Plex Sans"/>
              <a:cs typeface="IBM Plex Sans"/>
              <a:sym typeface="IBM Plex Sans"/>
            </a:endParaRPr>
          </a:p>
        </p:txBody>
      </p:sp>
      <p:pic>
        <p:nvPicPr>
          <p:cNvPr id="300" name="Google Shape;300;g2b193e0fc2f_0_1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01" name="Google Shape;301;g2b193e0fc2f_0_11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5" name="Shape 305"/>
        <p:cNvGrpSpPr/>
        <p:nvPr/>
      </p:nvGrpSpPr>
      <p:grpSpPr>
        <a:xfrm>
          <a:off x="0" y="0"/>
          <a:ext cx="0" cy="0"/>
          <a:chOff x="0" y="0"/>
          <a:chExt cx="0" cy="0"/>
        </a:xfrm>
      </p:grpSpPr>
      <p:sp>
        <p:nvSpPr>
          <p:cNvPr id="306" name="Google Shape;306;g2b193e0fc2f_0_13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4"/>
              </a:solidFill>
              <a:latin typeface="Inter"/>
              <a:ea typeface="Inter"/>
              <a:cs typeface="Inter"/>
              <a:sym typeface="Inter"/>
            </a:endParaRPr>
          </a:p>
        </p:txBody>
      </p:sp>
      <p:sp>
        <p:nvSpPr>
          <p:cNvPr id="307" name="Google Shape;307;g2b193e0fc2f_0_133"/>
          <p:cNvSpPr txBox="1"/>
          <p:nvPr/>
        </p:nvSpPr>
        <p:spPr>
          <a:xfrm>
            <a:off x="256032" y="1118942"/>
            <a:ext cx="4359300" cy="1723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clearly indicate whether the code is being run locally on the user's device or on a remote server.</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lacks clarity in indicating whether the Dapp is running on MainNet or TestNet, creating potential confusion for users. This oversight can lead to unintended actions or misunderstandings about the environment in which they are interacting. </a:t>
            </a:r>
            <a:endParaRPr b="0" i="0" sz="1000" u="none" cap="none" strike="noStrike">
              <a:solidFill>
                <a:schemeClr val="dk2"/>
              </a:solidFill>
              <a:latin typeface="IBM Plex Sans"/>
              <a:ea typeface="IBM Plex Sans"/>
              <a:cs typeface="IBM Plex Sans"/>
              <a:sym typeface="IBM Plex Sans"/>
            </a:endParaRPr>
          </a:p>
        </p:txBody>
      </p:sp>
      <p:sp>
        <p:nvSpPr>
          <p:cNvPr id="308" name="Google Shape;308;g2b193e0fc2f_0_13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09" name="Google Shape;309;g2b193e0fc2f_0_133"/>
          <p:cNvSpPr txBox="1"/>
          <p:nvPr/>
        </p:nvSpPr>
        <p:spPr>
          <a:xfrm>
            <a:off x="4615332" y="1115568"/>
            <a:ext cx="43593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whether the code is executed locally or on a remote server, addressing concerns related to data privacy, security, and external dependencies.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clear and prominent indicators, such as visual cues or labels, that unmistakably communicate whether the Dapp is operating on MainNet or TestNet. This redesign aims to enhance user awareness and confidence, ensuring users are well-informed about the network environment and can interact with the platform securely and purposefully</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13" name="Shape 313"/>
        <p:cNvGrpSpPr/>
        <p:nvPr/>
      </p:nvGrpSpPr>
      <p:grpSpPr>
        <a:xfrm>
          <a:off x="0" y="0"/>
          <a:ext cx="0" cy="0"/>
          <a:chOff x="0" y="0"/>
          <a:chExt cx="0" cy="0"/>
        </a:xfrm>
      </p:grpSpPr>
      <p:sp>
        <p:nvSpPr>
          <p:cNvPr id="314" name="Google Shape;314;g25db78d7008_0_109"/>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TIME/WAIT MANAGEMENT</a:t>
            </a:r>
            <a:endParaRPr b="1" sz="2000">
              <a:solidFill>
                <a:schemeClr val="lt1"/>
              </a:solidFill>
              <a:latin typeface="Inter"/>
              <a:ea typeface="Inter"/>
              <a:cs typeface="Inter"/>
              <a:sym typeface="Inter"/>
            </a:endParaRPr>
          </a:p>
        </p:txBody>
      </p:sp>
      <p:sp>
        <p:nvSpPr>
          <p:cNvPr id="315" name="Google Shape;315;g25db78d7008_0_109"/>
          <p:cNvSpPr txBox="1"/>
          <p:nvPr/>
        </p:nvSpPr>
        <p:spPr>
          <a:xfrm>
            <a:off x="364875" y="3625625"/>
            <a:ext cx="6486900" cy="608100"/>
          </a:xfrm>
          <a:prstGeom prst="rect">
            <a:avLst/>
          </a:prstGeom>
          <a:noFill/>
          <a:ln>
            <a:noFill/>
          </a:ln>
        </p:spPr>
        <p:txBody>
          <a:bodyPr anchorCtr="0" anchor="b" bIns="91425" lIns="91425" spcFirstLastPara="1" rIns="91425" wrap="square" tIns="91425">
            <a:spAutoFit/>
          </a:bodyPr>
          <a:lstStyle/>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Does the application clarify blockchain specific times and manage user’s wait in various phases?</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Are liveness indicators shown during waiting time?</a:t>
            </a:r>
            <a:endParaRPr sz="1000">
              <a:solidFill>
                <a:schemeClr val="lt1"/>
              </a:solidFill>
              <a:latin typeface="IBM Plex Sans"/>
              <a:ea typeface="IBM Plex Sans"/>
              <a:cs typeface="IBM Plex Sans"/>
              <a:sym typeface="IBM Plex Sans"/>
            </a:endParaRPr>
          </a:p>
        </p:txBody>
      </p:sp>
      <p:pic>
        <p:nvPicPr>
          <p:cNvPr id="316" name="Google Shape;316;g25db78d7008_0_10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17" name="Google Shape;317;g25db78d7008_0_109"/>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1" name="Shape 321"/>
        <p:cNvGrpSpPr/>
        <p:nvPr/>
      </p:nvGrpSpPr>
      <p:grpSpPr>
        <a:xfrm>
          <a:off x="0" y="0"/>
          <a:ext cx="0" cy="0"/>
          <a:chOff x="0" y="0"/>
          <a:chExt cx="0" cy="0"/>
        </a:xfrm>
      </p:grpSpPr>
      <p:sp>
        <p:nvSpPr>
          <p:cNvPr id="322" name="Google Shape;322;g2b193e0fc2f_0_151"/>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323" name="Google Shape;323;g2b193e0fc2f_0_151"/>
          <p:cNvSpPr txBox="1"/>
          <p:nvPr/>
        </p:nvSpPr>
        <p:spPr>
          <a:xfrm>
            <a:off x="256032" y="1118942"/>
            <a:ext cx="4359300" cy="1262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application lacks effective clarification of blockchain-specific times and does not adequately manage user wait times during various phases, contributing to potential user frustration and uncertainty. Users may experience delays without understanding the underlying blockchain processes.</a:t>
            </a:r>
            <a:endParaRPr b="0" i="0" sz="1000" u="none" cap="none" strike="noStrike">
              <a:solidFill>
                <a:schemeClr val="dk2"/>
              </a:solidFill>
              <a:latin typeface="IBM Plex Sans"/>
              <a:ea typeface="IBM Plex Sans"/>
              <a:cs typeface="IBM Plex Sans"/>
              <a:sym typeface="IBM Plex Sans"/>
            </a:endParaRPr>
          </a:p>
        </p:txBody>
      </p:sp>
      <p:sp>
        <p:nvSpPr>
          <p:cNvPr id="324" name="Google Shape;324;g2b193e0fc2f_0_151"/>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25" name="Google Shape;325;g2b193e0fc2f_0_151"/>
          <p:cNvSpPr txBox="1"/>
          <p:nvPr/>
        </p:nvSpPr>
        <p:spPr>
          <a:xfrm>
            <a:off x="4615332" y="1115568"/>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clear notifications, progress indicators, and estimated wait times to keep users informed about the status of their transactions. This redesign aims to improve user expectations, reduce uncertainty, and create a more user-friendly experience by managing and communicating wait times effectively throughout different phases on the blockchain.</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29" name="Shape 329"/>
        <p:cNvGrpSpPr/>
        <p:nvPr/>
      </p:nvGrpSpPr>
      <p:grpSpPr>
        <a:xfrm>
          <a:off x="0" y="0"/>
          <a:ext cx="0" cy="0"/>
          <a:chOff x="0" y="0"/>
          <a:chExt cx="0" cy="0"/>
        </a:xfrm>
      </p:grpSpPr>
      <p:sp>
        <p:nvSpPr>
          <p:cNvPr id="330" name="Google Shape;330;g2b5a75c5887_0_53"/>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HUMAN READABLE HASHES FORMAT </a:t>
            </a:r>
            <a:endParaRPr b="1" i="0" sz="2000" u="none" cap="none" strike="noStrike">
              <a:solidFill>
                <a:schemeClr val="lt1"/>
              </a:solidFill>
              <a:latin typeface="Inter"/>
              <a:ea typeface="Inter"/>
              <a:cs typeface="Inter"/>
              <a:sym typeface="Inter"/>
            </a:endParaRPr>
          </a:p>
        </p:txBody>
      </p:sp>
      <p:sp>
        <p:nvSpPr>
          <p:cNvPr id="331" name="Google Shape;331;g2b5a75c5887_0_53"/>
          <p:cNvSpPr txBox="1"/>
          <p:nvPr/>
        </p:nvSpPr>
        <p:spPr>
          <a:xfrm>
            <a:off x="364875" y="3625625"/>
            <a:ext cx="6486900" cy="11160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compact versions of the hashes shown but always showing the initial and end parts?</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users allowed to expand the full address/hash?</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Can users easily copy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a custom human readable name or text associated with the addresses and hashes?</a:t>
            </a:r>
            <a:endParaRPr b="0" i="0" sz="1000" u="none" cap="none" strike="noStrike">
              <a:solidFill>
                <a:schemeClr val="lt1"/>
              </a:solidFill>
              <a:latin typeface="IBM Plex Sans"/>
              <a:ea typeface="IBM Plex Sans"/>
              <a:cs typeface="IBM Plex Sans"/>
              <a:sym typeface="IBM Plex Sans"/>
            </a:endParaRPr>
          </a:p>
        </p:txBody>
      </p:sp>
      <p:pic>
        <p:nvPicPr>
          <p:cNvPr id="332" name="Google Shape;332;g2b5a75c5887_0_53"/>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333" name="Google Shape;333;g2b5a75c5887_0_53"/>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7" name="Shape 337"/>
        <p:cNvGrpSpPr/>
        <p:nvPr/>
      </p:nvGrpSpPr>
      <p:grpSpPr>
        <a:xfrm>
          <a:off x="0" y="0"/>
          <a:ext cx="0" cy="0"/>
          <a:chOff x="0" y="0"/>
          <a:chExt cx="0" cy="0"/>
        </a:xfrm>
      </p:grpSpPr>
      <p:sp>
        <p:nvSpPr>
          <p:cNvPr id="338" name="Google Shape;338;g2b5a75c5887_0_6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339" name="Google Shape;339;g2b5a75c5887_0_60"/>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Inability to Expand Full Address/Hash: Users are not provided with a mechanism to expand the full details of addresses or hashes, restricting their ability to view the complete information associated with these identifiers.</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Challenges in Copying: Users face difficulties in copying addresses or hashes easily. The absence of intuitive copy options may result in a cumbersome process, impacting user efficiency and convenience.</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340" name="Google Shape;340;g2b5a75c5887_0_6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41" name="Google Shape;341;g2b5a75c5887_0_60"/>
          <p:cNvSpPr txBox="1"/>
          <p:nvPr/>
        </p:nvSpPr>
        <p:spPr>
          <a:xfrm>
            <a:off x="4615332" y="1115568"/>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Expandable Address/Hash Details: Implement a user-friendly solution that allows users to expand the full details of addresses or hashes with a single click or tap. This can be achieved through an interactive tooltip, modal, or expandable section, providing users with comprehensive information.</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Copy-to-Clipboard Functionality: Introduce an easily accessible "Copy" button or icon adjacent to addresses or hashes, enabling users to copy the information effortlessly. Additionally, consider incorporating a visual indicator or confirmation to assure users that the copy action has been successfully completed.</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45" name="Shape 345"/>
        <p:cNvGrpSpPr/>
        <p:nvPr/>
      </p:nvGrpSpPr>
      <p:grpSpPr>
        <a:xfrm>
          <a:off x="0" y="0"/>
          <a:ext cx="0" cy="0"/>
          <a:chOff x="0" y="0"/>
          <a:chExt cx="0" cy="0"/>
        </a:xfrm>
      </p:grpSpPr>
      <p:pic>
        <p:nvPicPr>
          <p:cNvPr id="346" name="Google Shape;346;g2b5a75c5887_0_73"/>
          <p:cNvPicPr preferRelativeResize="0"/>
          <p:nvPr/>
        </p:nvPicPr>
        <p:blipFill rotWithShape="1">
          <a:blip r:embed="rId3">
            <a:alphaModFix/>
          </a:blip>
          <a:srcRect b="0" l="12946" r="12946" t="0"/>
          <a:stretch/>
        </p:blipFill>
        <p:spPr>
          <a:xfrm>
            <a:off x="495100" y="227314"/>
            <a:ext cx="8153803" cy="3431923"/>
          </a:xfrm>
          <a:prstGeom prst="rect">
            <a:avLst/>
          </a:prstGeom>
          <a:noFill/>
          <a:ln>
            <a:noFill/>
          </a:ln>
        </p:spPr>
      </p:pic>
      <p:sp>
        <p:nvSpPr>
          <p:cNvPr id="347" name="Google Shape;347;g2b5a75c5887_0_73"/>
          <p:cNvSpPr txBox="1"/>
          <p:nvPr/>
        </p:nvSpPr>
        <p:spPr>
          <a:xfrm>
            <a:off x="495150" y="38059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b="0" i="1" lang="en" sz="1000" u="none" cap="none" strike="noStrike">
                <a:solidFill>
                  <a:schemeClr val="dk2"/>
                </a:solidFill>
                <a:latin typeface="IBM Plex Sans"/>
                <a:ea typeface="IBM Plex Sans"/>
                <a:cs typeface="IBM Plex Sans"/>
                <a:sym typeface="IBM Plex Sans"/>
              </a:rPr>
              <a:t>Users are not provided with a mechanism to expand the full details of addresses or hashes nor can they easily copy the address. </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51" name="Shape 351"/>
        <p:cNvGrpSpPr/>
        <p:nvPr/>
      </p:nvGrpSpPr>
      <p:grpSpPr>
        <a:xfrm>
          <a:off x="0" y="0"/>
          <a:ext cx="0" cy="0"/>
          <a:chOff x="0" y="0"/>
          <a:chExt cx="0" cy="0"/>
        </a:xfrm>
      </p:grpSpPr>
      <p:sp>
        <p:nvSpPr>
          <p:cNvPr id="352" name="Google Shape;352;g2b193e0fc2f_0_142"/>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PERMANENT NEWBIE MODE</a:t>
            </a:r>
            <a:endParaRPr b="1" i="0" sz="2000" u="none" cap="none" strike="noStrike">
              <a:solidFill>
                <a:schemeClr val="lt1"/>
              </a:solidFill>
              <a:latin typeface="Inter"/>
              <a:ea typeface="Inter"/>
              <a:cs typeface="Inter"/>
              <a:sym typeface="Inter"/>
            </a:endParaRPr>
          </a:p>
        </p:txBody>
      </p:sp>
      <p:sp>
        <p:nvSpPr>
          <p:cNvPr id="353" name="Google Shape;353;g2b193e0fc2f_0_142"/>
          <p:cNvSpPr txBox="1"/>
          <p:nvPr/>
        </p:nvSpPr>
        <p:spPr>
          <a:xfrm>
            <a:off x="364875" y="3625625"/>
            <a:ext cx="6486900" cy="11004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educational information woven into normal interaction?</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there 2 or more levels of educational content: Blockchain basics and Dapp specific lingo?</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amount of new things and concepts that the user needs to learn minimized and increased progressively?</a:t>
            </a:r>
            <a:endParaRPr b="0" i="0" sz="1000" u="none" cap="none" strike="noStrike">
              <a:solidFill>
                <a:schemeClr val="lt1"/>
              </a:solidFill>
              <a:latin typeface="IBM Plex Sans"/>
              <a:ea typeface="IBM Plex Sans"/>
              <a:cs typeface="IBM Plex Sans"/>
              <a:sym typeface="IBM Plex Sans"/>
            </a:endParaRPr>
          </a:p>
        </p:txBody>
      </p:sp>
      <p:pic>
        <p:nvPicPr>
          <p:cNvPr id="354" name="Google Shape;354;g2b193e0fc2f_0_14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55" name="Google Shape;355;g2b193e0fc2f_0_142"/>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sp>
        <p:nvSpPr>
          <p:cNvPr id="360" name="Google Shape;360;g2b193e0fc2f_0_124"/>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361" name="Google Shape;361;g2b193e0fc2f_0_124"/>
          <p:cNvSpPr txBox="1"/>
          <p:nvPr/>
        </p:nvSpPr>
        <p:spPr>
          <a:xfrm>
            <a:off x="256032" y="1118942"/>
            <a:ext cx="4359300" cy="2878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Lack of Educational Tiering: The platform does not offer distinct levels of educational content, making it challenging for users to progress from foundational Blockchain basics to more advanced Dapp-specific lingo. This absence of tiering impedes users' structured learning.</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Absence of Progressive Learning: The platform introduces an overwhelming amount of new concepts without a clear and gradual progression. Users may feel inundated with information, leading to cognitive overload and potentially hindering their ability to absorb and retain knowledge effectively.</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362" name="Google Shape;362;g2b193e0fc2f_0_124"/>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63" name="Google Shape;363;g2b193e0fc2f_0_124"/>
          <p:cNvSpPr txBox="1"/>
          <p:nvPr/>
        </p:nvSpPr>
        <p:spPr>
          <a:xfrm>
            <a:off x="4615332" y="1115568"/>
            <a:ext cx="4359300" cy="3109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Two-Tiered Educational Structure: Implement a clear and structured educational pathway with two distinct levels – one focused on Blockchain basics and another on Dapp-specific lingo. Create separate sections or modules that users can navigate through based on their current knowledge level and learning objectives.</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Progressive Learning Modules: Develop a curriculum that follows a progressive learning model, introducing concepts in a logical sequence. Start with foundational Blockchain basics, gradually incorporating Dapp-specific lingo, and allowing users to build on their understanding incrementally.</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g256c901fe12_2_77"/>
          <p:cNvSpPr txBox="1"/>
          <p:nvPr/>
        </p:nvSpPr>
        <p:spPr>
          <a:xfrm>
            <a:off x="252900" y="589550"/>
            <a:ext cx="3117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EXECUTIVE SUMMARY</a:t>
            </a:r>
            <a:endParaRPr b="1" i="0" sz="2000" u="none" cap="none" strike="noStrike">
              <a:solidFill>
                <a:schemeClr val="dk1"/>
              </a:solidFill>
              <a:latin typeface="Inter"/>
              <a:ea typeface="Inter"/>
              <a:cs typeface="Inter"/>
              <a:sym typeface="Inter"/>
            </a:endParaRPr>
          </a:p>
        </p:txBody>
      </p:sp>
      <p:sp>
        <p:nvSpPr>
          <p:cNvPr id="96" name="Google Shape;96;g256c901fe12_2_77"/>
          <p:cNvSpPr txBox="1"/>
          <p:nvPr/>
        </p:nvSpPr>
        <p:spPr>
          <a:xfrm>
            <a:off x="256032" y="1118725"/>
            <a:ext cx="84738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In this comprehensive UX audit, we conducted an expert review of  </a:t>
            </a:r>
            <a:r>
              <a:rPr lang="en" sz="1000">
                <a:solidFill>
                  <a:schemeClr val="dk2"/>
                </a:solidFill>
                <a:latin typeface="IBM Plex Sans"/>
                <a:ea typeface="IBM Plex Sans"/>
                <a:cs typeface="IBM Plex Sans"/>
                <a:sym typeface="IBM Plex Sans"/>
              </a:rPr>
              <a:t>Alchemix </a:t>
            </a:r>
            <a:r>
              <a:rPr b="0" i="0" lang="en" sz="1000" u="none" cap="none" strike="noStrike">
                <a:solidFill>
                  <a:schemeClr val="dk2"/>
                </a:solidFill>
                <a:latin typeface="IBM Plex Sans"/>
                <a:ea typeface="IBM Plex Sans"/>
                <a:cs typeface="IBM Plex Sans"/>
                <a:sym typeface="IBM Plex Sans"/>
              </a:rPr>
              <a:t>Finance user experience based on Web3 usability guidelines and expert review checkpoints. The aim was to assess the platform's alignment with industry best practices, ensuring a seamless and user-centric experience for all users interacting with Web3 technologies.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Our review focused on evaluating critical aspects such as platform accessibility, navigation, search functionality, user education, error handling, and the integration of Web3 wallet functionalities.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67" name="Shape 367"/>
        <p:cNvGrpSpPr/>
        <p:nvPr/>
      </p:nvGrpSpPr>
      <p:grpSpPr>
        <a:xfrm>
          <a:off x="0" y="0"/>
          <a:ext cx="0" cy="0"/>
          <a:chOff x="0" y="0"/>
          <a:chExt cx="0" cy="0"/>
        </a:xfrm>
      </p:grpSpPr>
      <p:sp>
        <p:nvSpPr>
          <p:cNvPr id="368" name="Google Shape;368;g25db78d7008_0_116"/>
          <p:cNvSpPr txBox="1"/>
          <p:nvPr/>
        </p:nvSpPr>
        <p:spPr>
          <a:xfrm>
            <a:off x="364875" y="29829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GAS PRICE AND TRANSACTION REVERSAL </a:t>
            </a:r>
            <a:endParaRPr b="1" i="0" sz="2000" u="none" cap="none" strike="noStrike">
              <a:solidFill>
                <a:schemeClr val="lt1"/>
              </a:solidFill>
              <a:latin typeface="Inter"/>
              <a:ea typeface="Inter"/>
              <a:cs typeface="Inter"/>
              <a:sym typeface="Inter"/>
            </a:endParaRPr>
          </a:p>
        </p:txBody>
      </p:sp>
      <p:sp>
        <p:nvSpPr>
          <p:cNvPr id="369" name="Google Shape;369;g25db78d7008_0_116"/>
          <p:cNvSpPr txBox="1"/>
          <p:nvPr/>
        </p:nvSpPr>
        <p:spPr>
          <a:xfrm>
            <a:off x="364875" y="3821125"/>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what Gas and Gas price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gas prices ranges suggested and time approximations for the upper and lower bounds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transaction reversals allowed?</a:t>
            </a:r>
            <a:endParaRPr b="0" i="0" sz="1000" u="none" cap="none" strike="noStrike">
              <a:solidFill>
                <a:schemeClr val="lt1"/>
              </a:solidFill>
              <a:latin typeface="IBM Plex Sans"/>
              <a:ea typeface="IBM Plex Sans"/>
              <a:cs typeface="IBM Plex Sans"/>
              <a:sym typeface="IBM Plex Sans"/>
            </a:endParaRPr>
          </a:p>
        </p:txBody>
      </p:sp>
      <p:pic>
        <p:nvPicPr>
          <p:cNvPr id="370" name="Google Shape;370;g25db78d7008_0_11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71" name="Google Shape;371;g25db78d7008_0_116"/>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5" name="Shape 375"/>
        <p:cNvGrpSpPr/>
        <p:nvPr/>
      </p:nvGrpSpPr>
      <p:grpSpPr>
        <a:xfrm>
          <a:off x="0" y="0"/>
          <a:ext cx="0" cy="0"/>
          <a:chOff x="0" y="0"/>
          <a:chExt cx="0" cy="0"/>
        </a:xfrm>
      </p:grpSpPr>
      <p:sp>
        <p:nvSpPr>
          <p:cNvPr id="376" name="Google Shape;376;g258a794ab94_0_4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FC7753"/>
                </a:solidFill>
                <a:latin typeface="Inter"/>
                <a:ea typeface="Inter"/>
                <a:cs typeface="Inter"/>
                <a:sym typeface="Inter"/>
              </a:rPr>
              <a:t> (SERIOUS)</a:t>
            </a:r>
            <a:endParaRPr b="1" i="0" sz="1200" u="none" cap="none" strike="noStrike">
              <a:solidFill>
                <a:srgbClr val="FC7753"/>
              </a:solidFill>
              <a:latin typeface="Inter"/>
              <a:ea typeface="Inter"/>
              <a:cs typeface="Inter"/>
              <a:sym typeface="Inter"/>
            </a:endParaRPr>
          </a:p>
        </p:txBody>
      </p:sp>
      <p:sp>
        <p:nvSpPr>
          <p:cNvPr id="377" name="Google Shape;377;g258a794ab94_0_40"/>
          <p:cNvSpPr txBox="1"/>
          <p:nvPr/>
        </p:nvSpPr>
        <p:spPr>
          <a:xfrm>
            <a:off x="256032" y="1118942"/>
            <a:ext cx="4359300" cy="800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Reversals: The platform does not allow for transaction reversals. This limitation can be problematic if users make unintended or erroneous transactions.</a:t>
            </a:r>
            <a:endParaRPr b="0" i="0" sz="1000" u="none" cap="none" strike="noStrike">
              <a:solidFill>
                <a:schemeClr val="dk2"/>
              </a:solidFill>
              <a:latin typeface="IBM Plex Sans"/>
              <a:ea typeface="IBM Plex Sans"/>
              <a:cs typeface="IBM Plex Sans"/>
              <a:sym typeface="IBM Plex Sans"/>
            </a:endParaRPr>
          </a:p>
        </p:txBody>
      </p:sp>
      <p:sp>
        <p:nvSpPr>
          <p:cNvPr id="378" name="Google Shape;378;g258a794ab94_0_4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79" name="Google Shape;379;g258a794ab94_0_40"/>
          <p:cNvSpPr txBox="1"/>
          <p:nvPr/>
        </p:nvSpPr>
        <p:spPr>
          <a:xfrm>
            <a:off x="4615332"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 Mechanism: Introduce a mechanism for transaction reversals, allowing users to undo unintended or erroneous transactions. This feature will enhance user control, reduce anxiety, and provide a safety net for potential mistakes.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83" name="Shape 383"/>
        <p:cNvGrpSpPr/>
        <p:nvPr/>
      </p:nvGrpSpPr>
      <p:grpSpPr>
        <a:xfrm>
          <a:off x="0" y="0"/>
          <a:ext cx="0" cy="0"/>
          <a:chOff x="0" y="0"/>
          <a:chExt cx="0" cy="0"/>
        </a:xfrm>
      </p:grpSpPr>
      <p:sp>
        <p:nvSpPr>
          <p:cNvPr id="384" name="Google Shape;384;g25db78d7008_0_131"/>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USABILITY SCORE</a:t>
            </a:r>
            <a:endParaRPr b="1" i="0" sz="3600" u="none" cap="none" strike="noStrike">
              <a:solidFill>
                <a:srgbClr val="FFFFFF"/>
              </a:solidFill>
              <a:latin typeface="Inter"/>
              <a:ea typeface="Inter"/>
              <a:cs typeface="Inter"/>
              <a:sym typeface="Inter"/>
            </a:endParaRPr>
          </a:p>
        </p:txBody>
      </p:sp>
      <p:pic>
        <p:nvPicPr>
          <p:cNvPr id="385" name="Google Shape;385;g25db78d7008_0_13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86" name="Google Shape;386;g25db78d7008_0_131"/>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390" name="Shape 390"/>
        <p:cNvGrpSpPr/>
        <p:nvPr/>
      </p:nvGrpSpPr>
      <p:grpSpPr>
        <a:xfrm>
          <a:off x="0" y="0"/>
          <a:ext cx="0" cy="0"/>
          <a:chOff x="0" y="0"/>
          <a:chExt cx="0" cy="0"/>
        </a:xfrm>
      </p:grpSpPr>
      <p:sp>
        <p:nvSpPr>
          <p:cNvPr id="391" name="Google Shape;391;g25846ef974c_0_4"/>
          <p:cNvSpPr txBox="1"/>
          <p:nvPr/>
        </p:nvSpPr>
        <p:spPr>
          <a:xfrm>
            <a:off x="246888" y="2242273"/>
            <a:ext cx="85206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Red Hat Display"/>
                <a:ea typeface="Red Hat Display"/>
                <a:cs typeface="Red Hat Display"/>
                <a:sym typeface="Red Hat Display"/>
              </a:rPr>
              <a:t>USABILITY SCORE</a:t>
            </a:r>
            <a:endParaRPr b="1" i="0" sz="2400" u="none" cap="none" strike="noStrike">
              <a:solidFill>
                <a:schemeClr val="lt1"/>
              </a:solidFill>
              <a:latin typeface="Red Hat Display"/>
              <a:ea typeface="Red Hat Display"/>
              <a:cs typeface="Red Hat Display"/>
              <a:sym typeface="Red Hat Display"/>
            </a:endParaRPr>
          </a:p>
        </p:txBody>
      </p:sp>
      <p:sp>
        <p:nvSpPr>
          <p:cNvPr id="392" name="Google Shape;392;g25846ef974c_0_4"/>
          <p:cNvSpPr txBox="1"/>
          <p:nvPr/>
        </p:nvSpPr>
        <p:spPr>
          <a:xfrm>
            <a:off x="246888" y="2766939"/>
            <a:ext cx="85206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Ultimately, the usability score is a quantitative or qualitative representation of how usable and effective a product is in meeting user needs and goals. It helps evaluate the success of UX design and identify areas for improvement to enhance the overall user experience.</a:t>
            </a:r>
            <a:endParaRPr b="0" i="0" sz="1000" u="none" cap="none" strike="noStrike">
              <a:solidFill>
                <a:schemeClr val="lt1"/>
              </a:solidFill>
              <a:latin typeface="IBM Plex Sans"/>
              <a:ea typeface="IBM Plex Sans"/>
              <a:cs typeface="IBM Plex Sans"/>
              <a:sym typeface="IBM Plex Sans"/>
            </a:endParaRPr>
          </a:p>
        </p:txBody>
      </p:sp>
      <p:sp>
        <p:nvSpPr>
          <p:cNvPr id="393" name="Google Shape;393;g25846ef974c_0_4"/>
          <p:cNvSpPr txBox="1"/>
          <p:nvPr/>
        </p:nvSpPr>
        <p:spPr>
          <a:xfrm>
            <a:off x="246888" y="273898"/>
            <a:ext cx="8520600" cy="17700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4800" u="none" cap="none" strike="noStrike">
                <a:solidFill>
                  <a:schemeClr val="lt1"/>
                </a:solidFill>
                <a:latin typeface="Inter"/>
                <a:ea typeface="Inter"/>
                <a:cs typeface="Inter"/>
                <a:sym typeface="Inter"/>
              </a:rPr>
              <a:t>1</a:t>
            </a:r>
            <a:r>
              <a:rPr b="1" lang="en" sz="4800">
                <a:solidFill>
                  <a:schemeClr val="lt1"/>
                </a:solidFill>
                <a:latin typeface="Inter"/>
                <a:ea typeface="Inter"/>
                <a:cs typeface="Inter"/>
                <a:sym typeface="Inter"/>
              </a:rPr>
              <a:t>60</a:t>
            </a:r>
            <a:r>
              <a:rPr b="1" i="0" lang="en" sz="2400" u="none" cap="none" strike="noStrike">
                <a:solidFill>
                  <a:srgbClr val="D9D9D9"/>
                </a:solidFill>
                <a:latin typeface="Inter"/>
                <a:ea typeface="Inter"/>
                <a:cs typeface="Inter"/>
                <a:sym typeface="Inter"/>
              </a:rPr>
              <a:t>/1</a:t>
            </a:r>
            <a:r>
              <a:rPr b="1" lang="en" sz="2400">
                <a:solidFill>
                  <a:srgbClr val="D9D9D9"/>
                </a:solidFill>
                <a:latin typeface="Inter"/>
                <a:ea typeface="Inter"/>
                <a:cs typeface="Inter"/>
                <a:sym typeface="Inter"/>
              </a:rPr>
              <a:t>85</a:t>
            </a:r>
            <a:endParaRPr b="1" i="0" sz="2400" u="none" cap="none" strike="noStrike">
              <a:solidFill>
                <a:srgbClr val="D9D9D9"/>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b="1" lang="en" sz="1800">
                <a:solidFill>
                  <a:schemeClr val="lt1"/>
                </a:solidFill>
                <a:latin typeface="Inter"/>
                <a:ea typeface="Inter"/>
                <a:cs typeface="Inter"/>
                <a:sym typeface="Inter"/>
              </a:rPr>
              <a:t>EXCELLENT</a:t>
            </a:r>
            <a:endParaRPr b="1" i="0" sz="1800" u="none" cap="none" strike="noStrike">
              <a:solidFill>
                <a:schemeClr val="lt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100"/>
              <a:buFont typeface="Arial"/>
              <a:buNone/>
            </a:pPr>
            <a:r>
              <a:t/>
            </a:r>
            <a:endParaRPr b="1" i="0" sz="1800" u="none" cap="none" strike="noStrike">
              <a:solidFill>
                <a:schemeClr val="lt1"/>
              </a:solidFill>
              <a:latin typeface="Poppins"/>
              <a:ea typeface="Poppins"/>
              <a:cs typeface="Poppins"/>
              <a:sym typeface="Poppins"/>
            </a:endParaRPr>
          </a:p>
          <a:p>
            <a:pPr indent="0" lvl="0" marL="0" marR="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This site or system provides an excellent user experience for users. Users should be able to complete all important tasks on the site or system.</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97" name="Shape 397"/>
        <p:cNvGrpSpPr/>
        <p:nvPr/>
      </p:nvGrpSpPr>
      <p:grpSpPr>
        <a:xfrm>
          <a:off x="0" y="0"/>
          <a:ext cx="0" cy="0"/>
          <a:chOff x="0" y="0"/>
          <a:chExt cx="0" cy="0"/>
        </a:xfrm>
      </p:grpSpPr>
      <p:sp>
        <p:nvSpPr>
          <p:cNvPr id="398" name="Google Shape;398;g25db78d7008_0_137"/>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NEXT STEPS</a:t>
            </a:r>
            <a:endParaRPr b="1" i="0" sz="3600" u="none" cap="none" strike="noStrike">
              <a:solidFill>
                <a:srgbClr val="FFFFFF"/>
              </a:solidFill>
              <a:latin typeface="Inter"/>
              <a:ea typeface="Inter"/>
              <a:cs typeface="Inter"/>
              <a:sym typeface="Inter"/>
            </a:endParaRPr>
          </a:p>
        </p:txBody>
      </p:sp>
      <p:pic>
        <p:nvPicPr>
          <p:cNvPr id="399" name="Google Shape;399;g25db78d7008_0_13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00" name="Google Shape;400;g25db78d7008_0_137"/>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4" name="Shape 404"/>
        <p:cNvGrpSpPr/>
        <p:nvPr/>
      </p:nvGrpSpPr>
      <p:grpSpPr>
        <a:xfrm>
          <a:off x="0" y="0"/>
          <a:ext cx="0" cy="0"/>
          <a:chOff x="0" y="0"/>
          <a:chExt cx="0" cy="0"/>
        </a:xfrm>
      </p:grpSpPr>
      <p:sp>
        <p:nvSpPr>
          <p:cNvPr id="405" name="Google Shape;405;g256c901fe12_2_251"/>
          <p:cNvSpPr txBox="1"/>
          <p:nvPr/>
        </p:nvSpPr>
        <p:spPr>
          <a:xfrm>
            <a:off x="256032" y="585216"/>
            <a:ext cx="3694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NEXT STEPS</a:t>
            </a:r>
            <a:endParaRPr b="1" i="0" sz="2000" u="none" cap="none" strike="noStrike">
              <a:solidFill>
                <a:schemeClr val="dk1"/>
              </a:solidFill>
              <a:latin typeface="Inter"/>
              <a:ea typeface="Inter"/>
              <a:cs typeface="Inter"/>
              <a:sym typeface="Inter"/>
            </a:endParaRPr>
          </a:p>
        </p:txBody>
      </p:sp>
      <p:sp>
        <p:nvSpPr>
          <p:cNvPr id="406" name="Google Shape;406;g256c901fe12_2_251"/>
          <p:cNvSpPr txBox="1"/>
          <p:nvPr/>
        </p:nvSpPr>
        <p:spPr>
          <a:xfrm>
            <a:off x="256032" y="1115568"/>
            <a:ext cx="6404700" cy="431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Inter"/>
                <a:ea typeface="Inter"/>
                <a:cs typeface="Inter"/>
                <a:sym typeface="Inter"/>
              </a:rPr>
              <a:t>Suggestions to improve the  </a:t>
            </a:r>
            <a:r>
              <a:rPr b="1" lang="en" sz="1600">
                <a:solidFill>
                  <a:schemeClr val="dk1"/>
                </a:solidFill>
                <a:latin typeface="Inter"/>
                <a:ea typeface="Inter"/>
                <a:cs typeface="Inter"/>
                <a:sym typeface="Inter"/>
              </a:rPr>
              <a:t>Alchemix </a:t>
            </a:r>
            <a:r>
              <a:rPr b="1" i="0" lang="en" sz="1600" u="none" cap="none" strike="noStrike">
                <a:solidFill>
                  <a:schemeClr val="dk1"/>
                </a:solidFill>
                <a:latin typeface="Inter"/>
                <a:ea typeface="Inter"/>
                <a:cs typeface="Inter"/>
                <a:sym typeface="Inter"/>
              </a:rPr>
              <a:t>Finance experience</a:t>
            </a:r>
            <a:endParaRPr b="1" i="0" sz="1600" u="none" cap="none" strike="noStrike">
              <a:solidFill>
                <a:schemeClr val="dk1"/>
              </a:solidFill>
              <a:latin typeface="Inter"/>
              <a:ea typeface="Inter"/>
              <a:cs typeface="Inter"/>
              <a:sym typeface="Inter"/>
            </a:endParaRPr>
          </a:p>
        </p:txBody>
      </p:sp>
      <p:sp>
        <p:nvSpPr>
          <p:cNvPr id="407" name="Google Shape;407;g256c901fe12_2_251"/>
          <p:cNvSpPr txBox="1"/>
          <p:nvPr/>
        </p:nvSpPr>
        <p:spPr>
          <a:xfrm>
            <a:off x="256032" y="1526425"/>
            <a:ext cx="2089500" cy="1974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#1</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200"/>
              <a:buFont typeface="Arial"/>
              <a:buNone/>
            </a:pPr>
            <a:r>
              <a:rPr b="1" i="0" lang="en" sz="1200" u="none" cap="none" strike="noStrike">
                <a:solidFill>
                  <a:schemeClr val="dk1"/>
                </a:solidFill>
                <a:latin typeface="Inter"/>
                <a:ea typeface="Inter"/>
                <a:cs typeface="Inter"/>
                <a:sym typeface="Inter"/>
              </a:rPr>
              <a:t>Implement Findings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200"/>
              <a:buFont typeface="Arial"/>
              <a:buNone/>
            </a:pPr>
            <a:r>
              <a:rPr b="0" i="0" lang="en" sz="1000" u="none" cap="none" strike="noStrike">
                <a:solidFill>
                  <a:schemeClr val="dk2"/>
                </a:solidFill>
                <a:latin typeface="IBM Plex Sans"/>
                <a:ea typeface="IBM Plex Sans"/>
                <a:cs typeface="IBM Plex Sans"/>
                <a:sym typeface="IBM Plex Sans"/>
              </a:rPr>
              <a:t>Follow up the  Implementation of the Research Findings on live 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2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11" name="Shape 411"/>
        <p:cNvGrpSpPr/>
        <p:nvPr/>
      </p:nvGrpSpPr>
      <p:grpSpPr>
        <a:xfrm>
          <a:off x="0" y="0"/>
          <a:ext cx="0" cy="0"/>
          <a:chOff x="0" y="0"/>
          <a:chExt cx="0" cy="0"/>
        </a:xfrm>
      </p:grpSpPr>
      <p:sp>
        <p:nvSpPr>
          <p:cNvPr id="412" name="Google Shape;412;g23a11f75f95_0_34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RESOURCES</a:t>
            </a:r>
            <a:endParaRPr b="1" i="0" sz="3600" u="none" cap="none" strike="noStrike">
              <a:solidFill>
                <a:srgbClr val="FFFFFF"/>
              </a:solidFill>
              <a:latin typeface="Inter"/>
              <a:ea typeface="Inter"/>
              <a:cs typeface="Inter"/>
              <a:sym typeface="Inter"/>
            </a:endParaRPr>
          </a:p>
        </p:txBody>
      </p:sp>
      <p:pic>
        <p:nvPicPr>
          <p:cNvPr id="413" name="Google Shape;413;g23a11f75f95_0_34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14" name="Google Shape;414;g23a11f75f95_0_34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ALCHEMIX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8" name="Shape 418"/>
        <p:cNvGrpSpPr/>
        <p:nvPr/>
      </p:nvGrpSpPr>
      <p:grpSpPr>
        <a:xfrm>
          <a:off x="0" y="0"/>
          <a:ext cx="0" cy="0"/>
          <a:chOff x="0" y="0"/>
          <a:chExt cx="0" cy="0"/>
        </a:xfrm>
      </p:grpSpPr>
      <p:sp>
        <p:nvSpPr>
          <p:cNvPr id="419" name="Google Shape;419;g23a11f75f95_0_346"/>
          <p:cNvSpPr txBox="1"/>
          <p:nvPr>
            <p:ph idx="4294967295" type="body"/>
          </p:nvPr>
        </p:nvSpPr>
        <p:spPr>
          <a:xfrm>
            <a:off x="256032" y="1674943"/>
            <a:ext cx="7704000" cy="1262100"/>
          </a:xfrm>
          <a:prstGeom prst="rect">
            <a:avLst/>
          </a:prstGeom>
          <a:noFill/>
          <a:ln>
            <a:noFill/>
          </a:ln>
        </p:spPr>
        <p:txBody>
          <a:bodyPr anchorCtr="0" anchor="t" bIns="91425" lIns="91425" spcFirstLastPara="1" rIns="91425" wrap="square" tIns="91425">
            <a:spAutoFit/>
          </a:bodyPr>
          <a:lstStyle/>
          <a:p>
            <a:pPr indent="-215900" lvl="0" marL="241300" rtl="0" algn="l">
              <a:lnSpc>
                <a:spcPct val="200000"/>
              </a:lnSpc>
              <a:spcBef>
                <a:spcPts val="100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3">
                  <a:extLst>
                    <a:ext uri="{A12FA001-AC4F-418D-AE19-62706E023703}">
                      <ahyp:hlinkClr val="tx"/>
                    </a:ext>
                  </a:extLst>
                </a:hlinkClick>
              </a:rPr>
              <a:t>Expert Review Based On web Usability Guidelines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4">
                  <a:extLst>
                    <a:ext uri="{A12FA001-AC4F-418D-AE19-62706E023703}">
                      <ahyp:hlinkClr val="tx"/>
                    </a:ext>
                  </a:extLst>
                </a:hlinkClick>
              </a:rPr>
              <a:t>Expert review based on Web3 UX Principles by Beltran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5">
                  <a:extLst>
                    <a:ext uri="{A12FA001-AC4F-418D-AE19-62706E023703}">
                      <ahyp:hlinkClr val="tx"/>
                    </a:ext>
                  </a:extLst>
                </a:hlinkClick>
              </a:rPr>
              <a:t>Expert review collation and usability score report on Airtable spreadsheet Report</a:t>
            </a:r>
            <a:endParaRPr sz="1400">
              <a:solidFill>
                <a:srgbClr val="052B53"/>
              </a:solidFill>
              <a:latin typeface="IBM Plex Sans"/>
              <a:ea typeface="IBM Plex Sans"/>
              <a:cs typeface="IBM Plex Sans"/>
              <a:sym typeface="IBM Plex Sans"/>
            </a:endParaRPr>
          </a:p>
        </p:txBody>
      </p:sp>
      <p:sp>
        <p:nvSpPr>
          <p:cNvPr id="420" name="Google Shape;420;g23a11f75f95_0_346"/>
          <p:cNvSpPr txBox="1"/>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Inter"/>
                <a:ea typeface="Inter"/>
                <a:cs typeface="Inter"/>
                <a:sym typeface="Inter"/>
              </a:rPr>
              <a:t>SOURCES </a:t>
            </a:r>
            <a:endParaRPr b="1" i="0" sz="1000" u="none" cap="none" strike="noStrike">
              <a:solidFill>
                <a:srgbClr val="000000"/>
              </a:solidFill>
              <a:latin typeface="IBM Plex Sans"/>
              <a:ea typeface="IBM Plex Sans"/>
              <a:cs typeface="IBM Plex Sans"/>
              <a:sym typeface="IBM Plex Sans"/>
            </a:endParaRPr>
          </a:p>
        </p:txBody>
      </p:sp>
      <p:sp>
        <p:nvSpPr>
          <p:cNvPr id="421" name="Google Shape;421;g23a11f75f95_0_346"/>
          <p:cNvSpPr txBox="1"/>
          <p:nvPr/>
        </p:nvSpPr>
        <p:spPr>
          <a:xfrm>
            <a:off x="256032" y="1077825"/>
            <a:ext cx="8473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595959"/>
                </a:solidFill>
                <a:latin typeface="IBM Plex Sans"/>
                <a:ea typeface="IBM Plex Sans"/>
                <a:cs typeface="IBM Plex Sans"/>
                <a:sym typeface="IBM Plex Sans"/>
              </a:rPr>
              <a:t>Explore attached Unabridged UX audit detailed  findings on </a:t>
            </a:r>
            <a:r>
              <a:rPr lang="en">
                <a:solidFill>
                  <a:srgbClr val="595959"/>
                </a:solidFill>
                <a:latin typeface="IBM Plex Sans"/>
                <a:ea typeface="IBM Plex Sans"/>
                <a:cs typeface="IBM Plex Sans"/>
                <a:sym typeface="IBM Plex Sans"/>
              </a:rPr>
              <a:t>Alchemix </a:t>
            </a:r>
            <a:r>
              <a:rPr b="0" i="0" lang="en" sz="1400" u="none" cap="none" strike="noStrike">
                <a:solidFill>
                  <a:srgbClr val="595959"/>
                </a:solidFill>
                <a:latin typeface="IBM Plex Sans"/>
                <a:ea typeface="IBM Plex Sans"/>
                <a:cs typeface="IBM Plex Sans"/>
                <a:sym typeface="IBM Plex Sans"/>
              </a:rPr>
              <a:t>Finance </a:t>
            </a:r>
            <a:endParaRPr b="0" i="0" sz="1400" u="none" cap="none" strike="noStrike">
              <a:solidFill>
                <a:srgbClr val="595959"/>
              </a:solidFill>
              <a:latin typeface="IBM Plex Sans"/>
              <a:ea typeface="IBM Plex Sans"/>
              <a:cs typeface="IBM Plex Sans"/>
              <a:sym typeface="IBM Plex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25" name="Shape 425"/>
        <p:cNvGrpSpPr/>
        <p:nvPr/>
      </p:nvGrpSpPr>
      <p:grpSpPr>
        <a:xfrm>
          <a:off x="0" y="0"/>
          <a:ext cx="0" cy="0"/>
          <a:chOff x="0" y="0"/>
          <a:chExt cx="0" cy="0"/>
        </a:xfrm>
      </p:grpSpPr>
      <p:pic>
        <p:nvPicPr>
          <p:cNvPr id="426" name="Google Shape;426;g25db78d7008_0_146"/>
          <p:cNvPicPr preferRelativeResize="0"/>
          <p:nvPr/>
        </p:nvPicPr>
        <p:blipFill rotWithShape="1">
          <a:blip r:embed="rId3">
            <a:alphaModFix/>
          </a:blip>
          <a:srcRect b="0" l="0" r="0" t="0"/>
          <a:stretch/>
        </p:blipFill>
        <p:spPr>
          <a:xfrm>
            <a:off x="4077961" y="1696976"/>
            <a:ext cx="988075" cy="449625"/>
          </a:xfrm>
          <a:prstGeom prst="rect">
            <a:avLst/>
          </a:prstGeom>
          <a:noFill/>
          <a:ln>
            <a:noFill/>
          </a:ln>
        </p:spPr>
      </p:pic>
      <p:sp>
        <p:nvSpPr>
          <p:cNvPr id="427" name="Google Shape;427;g25db78d7008_0_146"/>
          <p:cNvSpPr txBox="1"/>
          <p:nvPr/>
        </p:nvSpPr>
        <p:spPr>
          <a:xfrm>
            <a:off x="3581700" y="2447600"/>
            <a:ext cx="1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B78CF8"/>
                </a:solidFill>
                <a:uFill>
                  <a:noFill/>
                </a:uFill>
                <a:latin typeface="Inter Light"/>
                <a:ea typeface="Inter Light"/>
                <a:cs typeface="Inter Light"/>
                <a:sym typeface="Inter Light"/>
                <a:hlinkClick r:id="rId4">
                  <a:extLst>
                    <a:ext uri="{A12FA001-AC4F-418D-AE19-62706E023703}">
                      <ahyp:hlinkClr val="tx"/>
                    </a:ext>
                  </a:extLst>
                </a:hlinkClick>
              </a:rPr>
              <a:t>www.generalmagic.io</a:t>
            </a:r>
            <a:endParaRPr b="0" i="0" sz="1400" u="none" cap="none" strike="noStrike">
              <a:solidFill>
                <a:srgbClr val="B78CF8"/>
              </a:solidFill>
              <a:latin typeface="Inter Light"/>
              <a:ea typeface="Inter Light"/>
              <a:cs typeface="Inter Light"/>
              <a:sym typeface="Inter Light"/>
            </a:endParaRPr>
          </a:p>
        </p:txBody>
      </p:sp>
      <p:pic>
        <p:nvPicPr>
          <p:cNvPr id="428" name="Google Shape;428;g25db78d7008_0_146">
            <a:hlinkClick r:id="rId5"/>
          </p:cNvPr>
          <p:cNvPicPr preferRelativeResize="0"/>
          <p:nvPr/>
        </p:nvPicPr>
        <p:blipFill rotWithShape="1">
          <a:blip r:embed="rId6">
            <a:alphaModFix/>
          </a:blip>
          <a:srcRect b="0" l="0" r="0" t="0"/>
          <a:stretch/>
        </p:blipFill>
        <p:spPr>
          <a:xfrm>
            <a:off x="4252388" y="3148800"/>
            <a:ext cx="284100" cy="284100"/>
          </a:xfrm>
          <a:prstGeom prst="rect">
            <a:avLst/>
          </a:prstGeom>
          <a:noFill/>
          <a:ln>
            <a:noFill/>
          </a:ln>
        </p:spPr>
      </p:pic>
      <p:pic>
        <p:nvPicPr>
          <p:cNvPr id="429" name="Google Shape;429;g25db78d7008_0_146"/>
          <p:cNvPicPr preferRelativeResize="0"/>
          <p:nvPr/>
        </p:nvPicPr>
        <p:blipFill rotWithShape="1">
          <a:blip r:embed="rId7">
            <a:alphaModFix/>
          </a:blip>
          <a:srcRect b="0" l="0" r="0" t="0"/>
          <a:stretch/>
        </p:blipFill>
        <p:spPr>
          <a:xfrm>
            <a:off x="4607512" y="3148800"/>
            <a:ext cx="284100" cy="28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g23a11f75f95_0_248"/>
          <p:cNvSpPr txBox="1"/>
          <p:nvPr>
            <p:ph idx="4294967295" type="title"/>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247 WEB USABILITY GUIDELINES</a:t>
            </a:r>
            <a:endParaRPr b="1" sz="1000">
              <a:latin typeface="IBM Plex Sans"/>
              <a:ea typeface="IBM Plex Sans"/>
              <a:cs typeface="IBM Plex Sans"/>
              <a:sym typeface="IBM Plex Sans"/>
            </a:endParaRPr>
          </a:p>
        </p:txBody>
      </p:sp>
      <p:graphicFrame>
        <p:nvGraphicFramePr>
          <p:cNvPr id="102" name="Google Shape;102;g23a11f75f95_0_248"/>
          <p:cNvGraphicFramePr/>
          <p:nvPr/>
        </p:nvGraphicFramePr>
        <p:xfrm>
          <a:off x="256032" y="2011680"/>
          <a:ext cx="3000000" cy="3000000"/>
        </p:xfrm>
        <a:graphic>
          <a:graphicData uri="http://schemas.openxmlformats.org/drawingml/2006/table">
            <a:tbl>
              <a:tblPr>
                <a:noFill/>
                <a:tableStyleId>{5A63F337-50D8-448E-BF7D-D2E73C9ECBCD}</a:tableStyleId>
              </a:tblPr>
              <a:tblGrid>
                <a:gridCol w="2610775"/>
                <a:gridCol w="1084925"/>
                <a:gridCol w="1595925"/>
                <a:gridCol w="1418675"/>
                <a:gridCol w="1766200"/>
              </a:tblGrid>
              <a:tr h="38257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Home Page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Task orientation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86%</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Navigation and IA</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Forms and data entry: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 </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Trust and credibility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03" name="Google Shape;103;g23a11f75f95_0_248"/>
          <p:cNvSpPr txBox="1"/>
          <p:nvPr/>
        </p:nvSpPr>
        <p:spPr>
          <a:xfrm>
            <a:off x="256032"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such as platform accessibility, navigation, search functionality, user education, error handling, etc.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graphicFrame>
        <p:nvGraphicFramePr>
          <p:cNvPr id="108" name="Google Shape;108;g23a11f75f95_0_257"/>
          <p:cNvGraphicFramePr/>
          <p:nvPr/>
        </p:nvGraphicFramePr>
        <p:xfrm>
          <a:off x="256032" y="585216"/>
          <a:ext cx="3000000" cy="3000000"/>
        </p:xfrm>
        <a:graphic>
          <a:graphicData uri="http://schemas.openxmlformats.org/drawingml/2006/table">
            <a:tbl>
              <a:tblPr>
                <a:noFill/>
                <a:tableStyleId>{5A63F337-50D8-448E-BF7D-D2E73C9ECBCD}</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Writing and content quality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18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                     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Page layout and visual design: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a:t>
                      </a: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Search usability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16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Help, feedback and error tolerance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82%</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Medium"/>
                          <a:ea typeface="IBM Plex Sans Medium"/>
                          <a:cs typeface="IBM Plex Sans Medium"/>
                          <a:sym typeface="IBM Plex Sans Medium"/>
                        </a:rPr>
                        <a:t>Total </a:t>
                      </a:r>
                      <a:endParaRPr sz="1000" u="none" cap="none" strike="noStrike">
                        <a:solidFill>
                          <a:schemeClr val="dk2"/>
                        </a:solidFill>
                        <a:latin typeface="IBM Plex Sans Medium"/>
                        <a:ea typeface="IBM Plex Sans Medium"/>
                        <a:cs typeface="IBM Plex Sans Medium"/>
                        <a:sym typeface="IBM Plex Sans Medium"/>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40</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g23a11f75f95_0_262"/>
          <p:cNvSpPr txBox="1"/>
          <p:nvPr>
            <p:ph idx="4294967295" type="title"/>
          </p:nvPr>
        </p:nvSpPr>
        <p:spPr>
          <a:xfrm>
            <a:off x="256024"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SzPts val="2800"/>
              <a:buNone/>
            </a:pPr>
            <a:r>
              <a:rPr b="1" lang="en" sz="2000">
                <a:latin typeface="Inter"/>
                <a:ea typeface="Inter"/>
                <a:cs typeface="Inter"/>
                <a:sym typeface="Inter"/>
              </a:rPr>
              <a:t>REVIEW BASED ON WEB3 UX PRINCIPLES </a:t>
            </a:r>
            <a:endParaRPr sz="1200">
              <a:latin typeface="Inter"/>
              <a:ea typeface="Inter"/>
              <a:cs typeface="Inter"/>
              <a:sym typeface="Inter"/>
            </a:endParaRPr>
          </a:p>
        </p:txBody>
      </p:sp>
      <p:graphicFrame>
        <p:nvGraphicFramePr>
          <p:cNvPr id="114" name="Google Shape;114;g23a11f75f95_0_262"/>
          <p:cNvGraphicFramePr/>
          <p:nvPr/>
        </p:nvGraphicFramePr>
        <p:xfrm>
          <a:off x="256032" y="1597800"/>
          <a:ext cx="3000000" cy="3000000"/>
        </p:xfrm>
        <a:graphic>
          <a:graphicData uri="http://schemas.openxmlformats.org/drawingml/2006/table">
            <a:tbl>
              <a:tblPr>
                <a:noFill/>
                <a:tableStyleId>{5A63F337-50D8-448E-BF7D-D2E73C9ECBCD}</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Data provenance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a:t>
                      </a: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Transactions</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a:t>
                      </a: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Smart Contract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Transparent User interaction History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Code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57%</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5" name="Google Shape;115;g23a11f75f95_0_262"/>
          <p:cNvSpPr txBox="1"/>
          <p:nvPr/>
        </p:nvSpPr>
        <p:spPr>
          <a:xfrm>
            <a:off x="256032" y="1197818"/>
            <a:ext cx="8342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involved in the integration of Web3 wallet functionalities.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graphicFrame>
        <p:nvGraphicFramePr>
          <p:cNvPr id="120" name="Google Shape;120;g23a11f75f95_0_267"/>
          <p:cNvGraphicFramePr/>
          <p:nvPr/>
        </p:nvGraphicFramePr>
        <p:xfrm>
          <a:off x="256032" y="585216"/>
          <a:ext cx="3000000" cy="3000000"/>
        </p:xfrm>
        <a:graphic>
          <a:graphicData uri="http://schemas.openxmlformats.org/drawingml/2006/table">
            <a:tbl>
              <a:tblPr>
                <a:noFill/>
                <a:tableStyleId>{5A63F337-50D8-448E-BF7D-D2E73C9ECBCD}</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UX PRINCIPLES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COMPLIES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DOESN’T COMPLY</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Human Readable Hashes Format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Time/Wait Management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Permanent Newbie Mode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Gas Price and Transaction Reversal</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Sense of Community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Total </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20</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52</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g23a11f75f95_0_287"/>
          <p:cNvSpPr txBox="1"/>
          <p:nvPr>
            <p:ph idx="4294967295" type="title"/>
          </p:nvPr>
        </p:nvSpPr>
        <p:spPr>
          <a:xfrm>
            <a:off x="256032" y="585216"/>
            <a:ext cx="77040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USABILITY STATS</a:t>
            </a:r>
            <a:endParaRPr b="1" sz="2000">
              <a:latin typeface="Inter"/>
              <a:ea typeface="Inter"/>
              <a:cs typeface="Inter"/>
              <a:sym typeface="Inter"/>
            </a:endParaRPr>
          </a:p>
        </p:txBody>
      </p:sp>
      <p:sp>
        <p:nvSpPr>
          <p:cNvPr id="126" name="Google Shape;126;g23a11f75f95_0_287"/>
          <p:cNvSpPr txBox="1"/>
          <p:nvPr/>
        </p:nvSpPr>
        <p:spPr>
          <a:xfrm>
            <a:off x="256032" y="1270275"/>
            <a:ext cx="4336200" cy="44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Overall Compliance percentage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27" name="Google Shape;127;g23a11f75f95_0_287"/>
          <p:cNvSpPr txBox="1"/>
          <p:nvPr/>
        </p:nvSpPr>
        <p:spPr>
          <a:xfrm>
            <a:off x="5812610"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Compliance</a:t>
            </a:r>
            <a:endParaRPr b="0" i="0" sz="1000" u="none" cap="none" strike="noStrike">
              <a:solidFill>
                <a:srgbClr val="191919"/>
              </a:solidFill>
              <a:latin typeface="IBM Plex Sans"/>
              <a:ea typeface="IBM Plex Sans"/>
              <a:cs typeface="IBM Plex Sans"/>
              <a:sym typeface="IBM Plex Sans"/>
            </a:endParaRPr>
          </a:p>
        </p:txBody>
      </p:sp>
      <p:sp>
        <p:nvSpPr>
          <p:cNvPr id="128" name="Google Shape;128;g23a11f75f95_0_287"/>
          <p:cNvSpPr txBox="1"/>
          <p:nvPr/>
        </p:nvSpPr>
        <p:spPr>
          <a:xfrm>
            <a:off x="5812610"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60</a:t>
            </a: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85</a:t>
            </a:r>
            <a:endParaRPr b="1" i="0" sz="1200" u="none" cap="none" strike="noStrike">
              <a:solidFill>
                <a:schemeClr val="dk1"/>
              </a:solidFill>
              <a:latin typeface="IBM Plex Sans"/>
              <a:ea typeface="IBM Plex Sans"/>
              <a:cs typeface="IBM Plex Sans"/>
              <a:sym typeface="IBM Plex Sans"/>
            </a:endParaRPr>
          </a:p>
        </p:txBody>
      </p:sp>
      <p:sp>
        <p:nvSpPr>
          <p:cNvPr id="129" name="Google Shape;129;g23a11f75f95_0_287"/>
          <p:cNvSpPr txBox="1"/>
          <p:nvPr/>
        </p:nvSpPr>
        <p:spPr>
          <a:xfrm>
            <a:off x="7037689"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non compliance</a:t>
            </a:r>
            <a:endParaRPr b="0" i="0" sz="1000" u="none" cap="none" strike="noStrike">
              <a:solidFill>
                <a:srgbClr val="191919"/>
              </a:solidFill>
              <a:latin typeface="IBM Plex Sans"/>
              <a:ea typeface="IBM Plex Sans"/>
              <a:cs typeface="IBM Plex Sans"/>
              <a:sym typeface="IBM Plex Sans"/>
            </a:endParaRPr>
          </a:p>
        </p:txBody>
      </p:sp>
      <p:sp>
        <p:nvSpPr>
          <p:cNvPr id="130" name="Google Shape;130;g23a11f75f95_0_287"/>
          <p:cNvSpPr txBox="1"/>
          <p:nvPr/>
        </p:nvSpPr>
        <p:spPr>
          <a:xfrm>
            <a:off x="7037689"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IBM Plex Sans"/>
                <a:ea typeface="IBM Plex Sans"/>
                <a:cs typeface="IBM Plex Sans"/>
                <a:sym typeface="IBM Plex Sans"/>
              </a:rPr>
              <a:t>25</a:t>
            </a: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85</a:t>
            </a:r>
            <a:endParaRPr b="1" i="0" sz="1200" u="none" cap="none" strike="noStrike">
              <a:solidFill>
                <a:schemeClr val="dk1"/>
              </a:solidFill>
              <a:latin typeface="IBM Plex Sans"/>
              <a:ea typeface="IBM Plex Sans"/>
              <a:cs typeface="IBM Plex Sans"/>
              <a:sym typeface="IBM Plex Sans"/>
            </a:endParaRPr>
          </a:p>
        </p:txBody>
      </p:sp>
      <p:sp>
        <p:nvSpPr>
          <p:cNvPr id="131" name="Google Shape;131;g23a11f75f95_0_287"/>
          <p:cNvSpPr txBox="1"/>
          <p:nvPr/>
        </p:nvSpPr>
        <p:spPr>
          <a:xfrm>
            <a:off x="5812600" y="2217175"/>
            <a:ext cx="2866500" cy="1162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200" u="none" cap="none" strike="noStrike">
              <a:solidFill>
                <a:srgbClr val="081004"/>
              </a:solidFill>
              <a:latin typeface="IBM Plex Sans"/>
              <a:ea typeface="IBM Plex Sans"/>
              <a:cs typeface="IBM Plex Sans"/>
              <a:sym typeface="IBM Plex Sans"/>
            </a:endParaRPr>
          </a:p>
        </p:txBody>
      </p:sp>
      <p:sp>
        <p:nvSpPr>
          <p:cNvPr id="132" name="Google Shape;132;g23a11f75f95_0_287"/>
          <p:cNvSpPr txBox="1"/>
          <p:nvPr/>
        </p:nvSpPr>
        <p:spPr>
          <a:xfrm>
            <a:off x="5812600" y="1861300"/>
            <a:ext cx="21732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81004"/>
                </a:solidFill>
                <a:latin typeface="IBM Plex Sans Medium"/>
                <a:ea typeface="IBM Plex Sans Medium"/>
                <a:cs typeface="IBM Plex Sans Medium"/>
                <a:sym typeface="IBM Plex Sans Medium"/>
              </a:rPr>
              <a:t>GOOD</a:t>
            </a:r>
            <a:endParaRPr b="0" i="0" sz="2000" u="none" cap="none" strike="noStrike">
              <a:solidFill>
                <a:srgbClr val="081004"/>
              </a:solidFill>
              <a:latin typeface="IBM Plex Sans Medium"/>
              <a:ea typeface="IBM Plex Sans Medium"/>
              <a:cs typeface="IBM Plex Sans Medium"/>
              <a:sym typeface="IBM Plex Sans Medium"/>
            </a:endParaRPr>
          </a:p>
        </p:txBody>
      </p:sp>
      <p:sp>
        <p:nvSpPr>
          <p:cNvPr id="133" name="Google Shape;133;g23a11f75f95_0_287"/>
          <p:cNvSpPr txBox="1"/>
          <p:nvPr/>
        </p:nvSpPr>
        <p:spPr>
          <a:xfrm>
            <a:off x="4317000" y="2215650"/>
            <a:ext cx="11829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lang="en" sz="1800">
                <a:solidFill>
                  <a:srgbClr val="081004"/>
                </a:solidFill>
                <a:latin typeface="IBM Plex Sans"/>
                <a:ea typeface="IBM Plex Sans"/>
                <a:cs typeface="IBM Plex Sans"/>
                <a:sym typeface="IBM Plex Sans"/>
              </a:rPr>
              <a:t>86</a:t>
            </a:r>
            <a:r>
              <a:rPr b="1" i="0" lang="en" sz="1800" u="none" cap="none" strike="noStrike">
                <a:solidFill>
                  <a:srgbClr val="081004"/>
                </a:solidFill>
                <a:latin typeface="IBM Plex Sans"/>
                <a:ea typeface="IBM Plex Sans"/>
                <a:cs typeface="IBM Plex Sans"/>
                <a:sym typeface="IBM Plex Sans"/>
              </a:rPr>
              <a:t>.</a:t>
            </a:r>
            <a:r>
              <a:rPr b="1" lang="en" sz="1800">
                <a:solidFill>
                  <a:srgbClr val="081004"/>
                </a:solidFill>
                <a:latin typeface="IBM Plex Sans"/>
                <a:ea typeface="IBM Plex Sans"/>
                <a:cs typeface="IBM Plex Sans"/>
                <a:sym typeface="IBM Plex Sans"/>
              </a:rPr>
              <a:t>48</a:t>
            </a:r>
            <a:r>
              <a:rPr b="1" i="0" lang="en" sz="1800" u="none" cap="none" strike="noStrike">
                <a:solidFill>
                  <a:srgbClr val="081004"/>
                </a:solidFill>
                <a:latin typeface="IBM Plex Sans"/>
                <a:ea typeface="IBM Plex Sans"/>
                <a:cs typeface="IBM Plex Sans"/>
                <a:sym typeface="IBM Plex Sans"/>
              </a:rPr>
              <a:t>%</a:t>
            </a:r>
            <a:endParaRPr b="1" i="0" sz="1800" u="none" cap="none" strike="noStrike">
              <a:solidFill>
                <a:srgbClr val="081004"/>
              </a:solidFill>
              <a:latin typeface="IBM Plex Sans"/>
              <a:ea typeface="IBM Plex Sans"/>
              <a:cs typeface="IBM Plex Sans"/>
              <a:sym typeface="IBM Plex Sans"/>
            </a:endParaRPr>
          </a:p>
        </p:txBody>
      </p:sp>
      <p:sp>
        <p:nvSpPr>
          <p:cNvPr id="134" name="Google Shape;134;g23a11f75f95_0_287"/>
          <p:cNvSpPr txBox="1"/>
          <p:nvPr/>
        </p:nvSpPr>
        <p:spPr>
          <a:xfrm>
            <a:off x="4324050" y="1270275"/>
            <a:ext cx="41838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            Usability Score</a:t>
            </a:r>
            <a:endParaRPr b="0" i="0" sz="2000" u="none" cap="none" strike="noStrike">
              <a:solidFill>
                <a:schemeClr val="dk1"/>
              </a:solidFill>
              <a:latin typeface="IBM Plex Sans Medium"/>
              <a:ea typeface="IBM Plex Sans Medium"/>
              <a:cs typeface="IBM Plex Sans Medium"/>
              <a:sym typeface="IBM Plex Sans Medium"/>
            </a:endParaRPr>
          </a:p>
        </p:txBody>
      </p:sp>
      <p:pic>
        <p:nvPicPr>
          <p:cNvPr id="135" name="Google Shape;135;g23a11f75f95_0_287" title="Gráfico"/>
          <p:cNvPicPr preferRelativeResize="0"/>
          <p:nvPr/>
        </p:nvPicPr>
        <p:blipFill rotWithShape="1">
          <a:blip r:embed="rId3">
            <a:alphaModFix/>
          </a:blip>
          <a:srcRect b="0" l="0" r="0" t="0"/>
          <a:stretch/>
        </p:blipFill>
        <p:spPr>
          <a:xfrm>
            <a:off x="256032" y="1991725"/>
            <a:ext cx="3354550" cy="2047450"/>
          </a:xfrm>
          <a:prstGeom prst="rect">
            <a:avLst/>
          </a:prstGeom>
          <a:noFill/>
          <a:ln>
            <a:noFill/>
          </a:ln>
        </p:spPr>
      </p:pic>
      <p:sp>
        <p:nvSpPr>
          <p:cNvPr id="136" name="Google Shape;136;g23a11f75f95_0_287"/>
          <p:cNvSpPr/>
          <p:nvPr/>
        </p:nvSpPr>
        <p:spPr>
          <a:xfrm>
            <a:off x="4391088" y="1891825"/>
            <a:ext cx="1034700" cy="1034700"/>
          </a:xfrm>
          <a:prstGeom prst="arc">
            <a:avLst>
              <a:gd fmla="val 16200000" name="adj1"/>
              <a:gd fmla="val 13447953" name="adj2"/>
            </a:avLst>
          </a:prstGeom>
          <a:no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23a11f75f95_0_287"/>
          <p:cNvSpPr/>
          <p:nvPr/>
        </p:nvSpPr>
        <p:spPr>
          <a:xfrm>
            <a:off x="4391088" y="1911587"/>
            <a:ext cx="1034700" cy="1034700"/>
          </a:xfrm>
          <a:prstGeom prst="ellipse">
            <a:avLst/>
          </a:prstGeom>
          <a:noFill/>
          <a:ln cap="flat" cmpd="sng" w="9525">
            <a:solidFill>
              <a:srgbClr val="08100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